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749" r:id="rId1"/>
    <p:sldMasterId id="2147483756" r:id="rId2"/>
    <p:sldMasterId id="2147483761" r:id="rId3"/>
    <p:sldMasterId id="2147483766" r:id="rId4"/>
    <p:sldMasterId id="2147483771" r:id="rId5"/>
    <p:sldMasterId id="2147483776" r:id="rId6"/>
  </p:sldMasterIdLst>
  <p:notesMasterIdLst>
    <p:notesMasterId r:id="rId25"/>
  </p:notesMasterIdLst>
  <p:sldIdLst>
    <p:sldId id="256" r:id="rId7"/>
    <p:sldId id="292" r:id="rId8"/>
    <p:sldId id="266" r:id="rId9"/>
    <p:sldId id="296" r:id="rId10"/>
    <p:sldId id="284" r:id="rId11"/>
    <p:sldId id="288" r:id="rId12"/>
    <p:sldId id="274" r:id="rId13"/>
    <p:sldId id="294" r:id="rId14"/>
    <p:sldId id="258" r:id="rId15"/>
    <p:sldId id="260" r:id="rId16"/>
    <p:sldId id="298" r:id="rId17"/>
    <p:sldId id="301" r:id="rId18"/>
    <p:sldId id="269" r:id="rId19"/>
    <p:sldId id="299" r:id="rId20"/>
    <p:sldId id="300" r:id="rId21"/>
    <p:sldId id="285" r:id="rId22"/>
    <p:sldId id="291" r:id="rId23"/>
    <p:sldId id="278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4D1476A-6DB5-44FC-B9F6-CD7307A857C1}">
          <p14:sldIdLst>
            <p14:sldId id="256"/>
          </p14:sldIdLst>
        </p14:section>
        <p14:section name="1st Outline" id="{5464D75B-AF91-4FFB-AE1A-4B15580D369C}">
          <p14:sldIdLst>
            <p14:sldId id="292"/>
          </p14:sldIdLst>
        </p14:section>
        <p14:section name="2nd Outline" id="{7F498BC7-1D6A-4D09-B110-BA3CC38CA72F}">
          <p14:sldIdLst>
            <p14:sldId id="266"/>
            <p14:sldId id="296"/>
            <p14:sldId id="284"/>
          </p14:sldIdLst>
        </p14:section>
        <p14:section name="4th Outline" id="{CFF011BE-AC6C-48B5-8C55-FA4FADB0A913}">
          <p14:sldIdLst>
            <p14:sldId id="288"/>
            <p14:sldId id="274"/>
            <p14:sldId id="294"/>
          </p14:sldIdLst>
        </p14:section>
        <p14:section name="Summary" id="{575256BA-4885-4D5A-A6D7-E628F2E57FE0}">
          <p14:sldIdLst>
            <p14:sldId id="258"/>
          </p14:sldIdLst>
        </p14:section>
        <p14:section name="Complements" id="{86962C45-C0EE-4D97-BDFE-8F40C355F298}">
          <p14:sldIdLst>
            <p14:sldId id="260"/>
            <p14:sldId id="298"/>
            <p14:sldId id="301"/>
            <p14:sldId id="269"/>
            <p14:sldId id="299"/>
            <p14:sldId id="300"/>
            <p14:sldId id="285"/>
            <p14:sldId id="29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00FF00"/>
    <a:srgbClr val="0000FF"/>
    <a:srgbClr val="FF0000"/>
    <a:srgbClr val="FF00FF"/>
    <a:srgbClr val="00FFFF"/>
    <a:srgbClr val="000000"/>
    <a:srgbClr val="666666"/>
    <a:srgbClr val="343434"/>
    <a:srgbClr val="F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71031" autoAdjust="0"/>
  </p:normalViewPr>
  <p:slideViewPr>
    <p:cSldViewPr snapToGrid="0">
      <p:cViewPr varScale="1">
        <p:scale>
          <a:sx n="54" d="100"/>
          <a:sy n="54" d="100"/>
        </p:scale>
        <p:origin x="2046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5T02:45:51.4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2">187 695,'78'-23,"-62"1,-14 18</inkml:trace>
  <inkml:trace contextRef="#ctx0" brushRef="#br0" timeOffset="3">392 681,'0'0</inkml:trace>
  <inkml:trace contextRef="#ctx0" brushRef="#br0" timeOffset="4">378 668,'0'0</inkml:trace>
  <inkml:trace contextRef="#ctx0" brushRef="#br0" timeOffset="5">385 668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5T02:45:51.4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2">187 695,'78'-23,"-62"1,-14 18</inkml:trace>
  <inkml:trace contextRef="#ctx0" brushRef="#br0" timeOffset="3">392 681,'0'0</inkml:trace>
  <inkml:trace contextRef="#ctx0" brushRef="#br0" timeOffset="4">378 668,'0'0</inkml:trace>
  <inkml:trace contextRef="#ctx0" brushRef="#br0" timeOffset="5">385 668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9T14:06:23.24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37181.5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39623.02">187 695,'78'-23,"-62"1,-14 18</inkml:trace>
  <inkml:trace contextRef="#ctx0" brushRef="#br0" timeOffset="42103.02">392 681,'0'0</inkml:trace>
  <inkml:trace contextRef="#ctx0" brushRef="#br0" timeOffset="43133.41">378 668,'0'0</inkml:trace>
  <inkml:trace contextRef="#ctx0" brushRef="#br0" timeOffset="43800.41">385 668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A309-723C-42E6-904E-107BDD8D84A8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C7D0-F54E-48C8-B3DC-DA4E076C5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2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2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0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75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1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6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7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17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7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9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5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8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9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6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3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49AB2-4709-463F-8CDE-5D9CCEC0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0874-98FF-4E98-A1E8-33FD8F18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3B3B8-1F30-49EE-AAED-FD607FD1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8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3" name="갈매기형 수장 115">
            <a:extLst>
              <a:ext uri="{FF2B5EF4-FFF2-40B4-BE49-F238E27FC236}">
                <a16:creationId xmlns:a16="http://schemas.microsoft.com/office/drawing/2014/main" id="{7130F510-6C97-4DFB-B77F-B640F0725975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4" name="갈매기형 수장 115">
            <a:extLst>
              <a:ext uri="{FF2B5EF4-FFF2-40B4-BE49-F238E27FC236}">
                <a16:creationId xmlns:a16="http://schemas.microsoft.com/office/drawing/2014/main" id="{BEE6E9B1-88FE-4D2C-882B-B5EAD665ECD2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5" name="갈매기형 수장 115">
            <a:extLst>
              <a:ext uri="{FF2B5EF4-FFF2-40B4-BE49-F238E27FC236}">
                <a16:creationId xmlns:a16="http://schemas.microsoft.com/office/drawing/2014/main" id="{9A095587-8509-4A15-A1FE-1AD5346420F6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967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A1DC12DB-78B7-4F48-87A2-BDD2316C6C3E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7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C3777F02-4C32-4BC8-BAED-D3FA2348F7E8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8FB17C8B-711A-4ADF-A186-DE3CF466D2F6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0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9CDAB146-974F-494E-881D-827EA0C8D292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F9555645-16AA-4CEE-9441-EA6E711521E4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889F5C68-F300-4D29-A8DE-E27290D00723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0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39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07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69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5C02B18A-8937-4746-AEF1-E99BA34C04A9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44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DDCCE345-A526-40EE-86E6-8D992F9D2E71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4" name="갈매기형 수장 115">
            <a:extLst>
              <a:ext uri="{FF2B5EF4-FFF2-40B4-BE49-F238E27FC236}">
                <a16:creationId xmlns:a16="http://schemas.microsoft.com/office/drawing/2014/main" id="{DC4DEAA5-1C6B-4547-931C-CDB9CF247FC8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5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3B429-3283-407C-A4A6-8F894100EE63}"/>
              </a:ext>
            </a:extLst>
          </p:cNvPr>
          <p:cNvSpPr txBox="1"/>
          <p:nvPr userDrawn="1"/>
        </p:nvSpPr>
        <p:spPr>
          <a:xfrm>
            <a:off x="432000" y="1531726"/>
            <a:ext cx="180000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Background</a:t>
            </a:r>
            <a:endParaRPr lang="ko-KR" altLang="en-US" sz="18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620F2-D392-447B-81D3-3CE411DC0BFC}"/>
              </a:ext>
            </a:extLst>
          </p:cNvPr>
          <p:cNvSpPr/>
          <p:nvPr userDrawn="1"/>
        </p:nvSpPr>
        <p:spPr>
          <a:xfrm>
            <a:off x="792000" y="1839503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50CC8-248A-4822-B983-DFC50D8FBAAF}"/>
              </a:ext>
            </a:extLst>
          </p:cNvPr>
          <p:cNvSpPr txBox="1"/>
          <p:nvPr userDrawn="1"/>
        </p:nvSpPr>
        <p:spPr>
          <a:xfrm>
            <a:off x="2591999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Data</a:t>
            </a:r>
            <a:endParaRPr lang="ko-KR" altLang="en-US" sz="1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533E9-606A-4813-98DE-3E233EEEB358}"/>
              </a:ext>
            </a:extLst>
          </p:cNvPr>
          <p:cNvSpPr/>
          <p:nvPr userDrawn="1"/>
        </p:nvSpPr>
        <p:spPr>
          <a:xfrm>
            <a:off x="2951999" y="1839503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C7DCA-020E-457F-BD57-149ACCB7C30F}"/>
              </a:ext>
            </a:extLst>
          </p:cNvPr>
          <p:cNvSpPr txBox="1"/>
          <p:nvPr userDrawn="1"/>
        </p:nvSpPr>
        <p:spPr>
          <a:xfrm>
            <a:off x="6912000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Results</a:t>
            </a:r>
            <a:endParaRPr lang="ko-KR" altLang="en-US" sz="1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581822-2759-4D57-8859-F6B886F9D325}"/>
              </a:ext>
            </a:extLst>
          </p:cNvPr>
          <p:cNvSpPr/>
          <p:nvPr userDrawn="1"/>
        </p:nvSpPr>
        <p:spPr>
          <a:xfrm>
            <a:off x="7272000" y="1839502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82FA-DF14-4CED-875C-E869F8ACBC69}"/>
              </a:ext>
            </a:extLst>
          </p:cNvPr>
          <p:cNvSpPr txBox="1"/>
          <p:nvPr userDrawn="1"/>
        </p:nvSpPr>
        <p:spPr>
          <a:xfrm>
            <a:off x="4751999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Methods</a:t>
            </a:r>
            <a:endParaRPr lang="ko-KR" altLang="en-US" sz="1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3504E1-39E6-4503-A87A-83CA3F22233F}"/>
              </a:ext>
            </a:extLst>
          </p:cNvPr>
          <p:cNvSpPr/>
          <p:nvPr userDrawn="1"/>
        </p:nvSpPr>
        <p:spPr>
          <a:xfrm>
            <a:off x="5111999" y="1839502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92BB2D9-F323-4AE7-B0DB-5EB6B626A21B}"/>
              </a:ext>
            </a:extLst>
          </p:cNvPr>
          <p:cNvSpPr/>
          <p:nvPr userDrawn="1"/>
        </p:nvSpPr>
        <p:spPr>
          <a:xfrm rot="5400000">
            <a:off x="223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5EE6377E-72C6-4F0C-A310-88624EB8C696}"/>
              </a:ext>
            </a:extLst>
          </p:cNvPr>
          <p:cNvSpPr/>
          <p:nvPr userDrawn="1"/>
        </p:nvSpPr>
        <p:spPr>
          <a:xfrm rot="5400000">
            <a:off x="439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6BC1987-DEEF-4634-BCA1-27A652884CD8}"/>
              </a:ext>
            </a:extLst>
          </p:cNvPr>
          <p:cNvSpPr/>
          <p:nvPr userDrawn="1"/>
        </p:nvSpPr>
        <p:spPr>
          <a:xfrm rot="5400000">
            <a:off x="655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72544446-3228-4FCF-AEE1-DA841C93963E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9" name="갈매기형 수장 115">
            <a:extLst>
              <a:ext uri="{FF2B5EF4-FFF2-40B4-BE49-F238E27FC236}">
                <a16:creationId xmlns:a16="http://schemas.microsoft.com/office/drawing/2014/main" id="{657E534E-944B-4D92-915D-D72B4F12D5FA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1" name="갈매기형 수장 115">
            <a:extLst>
              <a:ext uri="{FF2B5EF4-FFF2-40B4-BE49-F238E27FC236}">
                <a16:creationId xmlns:a16="http://schemas.microsoft.com/office/drawing/2014/main" id="{0D33A82B-C6DC-4EF4-841C-2856BD4579A5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3" name="갈매기형 수장 115">
            <a:extLst>
              <a:ext uri="{FF2B5EF4-FFF2-40B4-BE49-F238E27FC236}">
                <a16:creationId xmlns:a16="http://schemas.microsoft.com/office/drawing/2014/main" id="{27005F3D-7E81-4FCD-B621-79526A6505C6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4" name="갈매기형 수장 115">
            <a:extLst>
              <a:ext uri="{FF2B5EF4-FFF2-40B4-BE49-F238E27FC236}">
                <a16:creationId xmlns:a16="http://schemas.microsoft.com/office/drawing/2014/main" id="{788F944C-A8A9-4D0B-9283-2350C6AEA412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5" name="갈매기형 수장 115">
            <a:extLst>
              <a:ext uri="{FF2B5EF4-FFF2-40B4-BE49-F238E27FC236}">
                <a16:creationId xmlns:a16="http://schemas.microsoft.com/office/drawing/2014/main" id="{DB8D75EA-88D2-4311-8AAB-309294EAC19E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6" name="갈매기형 수장 115">
            <a:extLst>
              <a:ext uri="{FF2B5EF4-FFF2-40B4-BE49-F238E27FC236}">
                <a16:creationId xmlns:a16="http://schemas.microsoft.com/office/drawing/2014/main" id="{DA8D4C25-1427-494D-9508-AA6CD3E4267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DC3188-B580-43ED-B941-9C031F06985F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F0574E-388C-4548-AEFA-11ACEE2807EC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0F194A-1DFD-41F6-B211-B3CE6A9F1F1F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A1E682-EA19-4E8A-B518-B247013A26D5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op Frame 1">
            <a:extLst>
              <a:ext uri="{FF2B5EF4-FFF2-40B4-BE49-F238E27FC236}">
                <a16:creationId xmlns:a16="http://schemas.microsoft.com/office/drawing/2014/main" id="{D2916737-7209-48E0-BA7C-940A6679B687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6" name="Top Frame 4">
            <a:extLst>
              <a:ext uri="{FF2B5EF4-FFF2-40B4-BE49-F238E27FC236}">
                <a16:creationId xmlns:a16="http://schemas.microsoft.com/office/drawing/2014/main" id="{142877E7-581D-4C22-BE18-7EA7A20AC6CB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Top Frame 2">
            <a:extLst>
              <a:ext uri="{FF2B5EF4-FFF2-40B4-BE49-F238E27FC236}">
                <a16:creationId xmlns:a16="http://schemas.microsoft.com/office/drawing/2014/main" id="{2F4415FA-EFDB-4E0A-B816-11F4EC6A3206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그래픽 41" descr="채우기 없는 보통 얼굴">
            <a:extLst>
              <a:ext uri="{FF2B5EF4-FFF2-40B4-BE49-F238E27FC236}">
                <a16:creationId xmlns:a16="http://schemas.microsoft.com/office/drawing/2014/main" id="{5467F3C9-178D-477E-80F2-F97B3C833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7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F51C870A-FAFF-48A4-B3B6-92E204728817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320E621E-BF30-46D6-BDAF-89FC923E03FC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7235DB08-EBF0-4577-B6C3-2642306860C7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9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86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0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84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49AB2-4709-463F-8CDE-5D9CCEC0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0874-98FF-4E98-A1E8-33FD8F18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3B3B8-1F30-49EE-AAED-FD607FD1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3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A7F5461-4427-4238-914F-F63615FD6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E3B688-1A94-49E2-87EC-EBABCD5FF0F4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578D60-6CE5-4A76-A87C-021D91B4EB8A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9500A3-728F-47F8-BECB-D2F71A5AA4BC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F4848D-5BFD-474F-A9B5-50967C410849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7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76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539E943B-4EF4-4EA8-8171-85764E450240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21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43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41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26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366960D5-AD37-4AEA-8DD8-7367D3F7C192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0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D176B181-6235-4C6C-84BC-D6C278CF5795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BE4F65F7-7D8D-46E4-A550-3FBCD1F0D13E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9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F16FAB-DA26-4134-B545-9EB8F9443B0A}"/>
              </a:ext>
            </a:extLst>
          </p:cNvPr>
          <p:cNvSpPr/>
          <p:nvPr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F4E42F-DD25-4F19-9640-9127836D469F}"/>
              </a:ext>
            </a:extLst>
          </p:cNvPr>
          <p:cNvSpPr/>
          <p:nvPr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1BD57BD-665C-4605-A363-918D5C853CB9}"/>
              </a:ext>
            </a:extLst>
          </p:cNvPr>
          <p:cNvSpPr/>
          <p:nvPr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BA71746-CD7C-44FC-8306-68217673665F}"/>
              </a:ext>
            </a:extLst>
          </p:cNvPr>
          <p:cNvSpPr/>
          <p:nvPr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채우기 없는 보통 얼굴">
            <a:extLst>
              <a:ext uri="{FF2B5EF4-FFF2-40B4-BE49-F238E27FC236}">
                <a16:creationId xmlns:a16="http://schemas.microsoft.com/office/drawing/2014/main" id="{24D855C1-7998-4C13-8C3C-F3304CCF0B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4AF9A9C2-A682-47B8-BDD4-E1ED48416130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D8A038A6-4CD9-4298-BE2E-0F36696DF01A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93D76430-E433-48E9-94C7-5E096CEC58E0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9F6B518A-4665-4396-8808-689332EA6708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BC7C1F9E-9237-4DE9-85E6-A5D506BE71B6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575596AD-97EC-47D4-9EBC-A4BF788C44A4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7281BB59-FA0C-4C26-AD19-C9C204D2BD19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1BB6AC95-6E4E-4557-8479-54A482BB0C3F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Background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4" name="Top Frame 4">
            <a:extLst>
              <a:ext uri="{FF2B5EF4-FFF2-40B4-BE49-F238E27FC236}">
                <a16:creationId xmlns:a16="http://schemas.microsoft.com/office/drawing/2014/main" id="{4477838D-8483-4A65-8D47-8CAA61B59ACA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op Frame 2">
            <a:extLst>
              <a:ext uri="{FF2B5EF4-FFF2-40B4-BE49-F238E27FC236}">
                <a16:creationId xmlns:a16="http://schemas.microsoft.com/office/drawing/2014/main" id="{949AC3E4-D4F5-4543-AC4E-192E5B43912A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90" r:id="rId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C07DB9-FD73-4EEC-8AEC-B393F08DC0F2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43ABE1-E453-41EE-965F-C21016AEB72B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FBEE0-2065-4415-BABB-19E607336DD5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43E4F2-B05B-4CFA-AFB5-0B200C1F0E9C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채우기 없는 보통 얼굴">
            <a:extLst>
              <a:ext uri="{FF2B5EF4-FFF2-40B4-BE49-F238E27FC236}">
                <a16:creationId xmlns:a16="http://schemas.microsoft.com/office/drawing/2014/main" id="{A1E9C617-1A43-489C-BC5B-073E091DEE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8A7F05EA-912E-40DB-9AE0-6A14A9AC88D7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2" name="갈매기형 수장 115">
            <a:extLst>
              <a:ext uri="{FF2B5EF4-FFF2-40B4-BE49-F238E27FC236}">
                <a16:creationId xmlns:a16="http://schemas.microsoft.com/office/drawing/2014/main" id="{370A79CA-7A06-49EC-9F44-2AA6A426609D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3" name="갈매기형 수장 115">
            <a:extLst>
              <a:ext uri="{FF2B5EF4-FFF2-40B4-BE49-F238E27FC236}">
                <a16:creationId xmlns:a16="http://schemas.microsoft.com/office/drawing/2014/main" id="{35F7BAB0-75BF-4619-AE83-C0D7B226880C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4" name="갈매기형 수장 115">
            <a:extLst>
              <a:ext uri="{FF2B5EF4-FFF2-40B4-BE49-F238E27FC236}">
                <a16:creationId xmlns:a16="http://schemas.microsoft.com/office/drawing/2014/main" id="{F7A368C2-0EC5-4A48-A4F8-1032F8172D6D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CA014451-567A-4E3F-AE21-04FB68CAB2AA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6" name="갈매기형 수장 115">
            <a:extLst>
              <a:ext uri="{FF2B5EF4-FFF2-40B4-BE49-F238E27FC236}">
                <a16:creationId xmlns:a16="http://schemas.microsoft.com/office/drawing/2014/main" id="{A32C5837-4E1A-45F0-B075-37CE26BF071A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7" name="갈매기형 수장 115">
            <a:extLst>
              <a:ext uri="{FF2B5EF4-FFF2-40B4-BE49-F238E27FC236}">
                <a16:creationId xmlns:a16="http://schemas.microsoft.com/office/drawing/2014/main" id="{E8BF552B-194B-4170-9D9F-36D68F44253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8" name="Top Frame 1">
            <a:extLst>
              <a:ext uri="{FF2B5EF4-FFF2-40B4-BE49-F238E27FC236}">
                <a16:creationId xmlns:a16="http://schemas.microsoft.com/office/drawing/2014/main" id="{AADB385A-C96B-465B-BE18-ED2C2240FA57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op Frame 4">
            <a:extLst>
              <a:ext uri="{FF2B5EF4-FFF2-40B4-BE49-F238E27FC236}">
                <a16:creationId xmlns:a16="http://schemas.microsoft.com/office/drawing/2014/main" id="{481F4F89-7D93-4EC3-8D74-26A84C135060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op Frame 2">
            <a:extLst>
              <a:ext uri="{FF2B5EF4-FFF2-40B4-BE49-F238E27FC236}">
                <a16:creationId xmlns:a16="http://schemas.microsoft.com/office/drawing/2014/main" id="{D7A54BC1-5336-4957-920A-5E2D5D0229BE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4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3" r:id="rId2"/>
    <p:sldLayoutId id="2147483763" r:id="rId3"/>
    <p:sldLayoutId id="2147483791" r:id="rId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0179FB-4375-4B79-BCA3-1331FBC01758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C6091C-41DD-420A-9C0D-2019FAF2691B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91D64F-F938-467E-BE06-E9D47BAECDC1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5DB3C6-DDF5-4973-86B6-006465CEAB66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채우기 없는 보통 얼굴">
            <a:extLst>
              <a:ext uri="{FF2B5EF4-FFF2-40B4-BE49-F238E27FC236}">
                <a16:creationId xmlns:a16="http://schemas.microsoft.com/office/drawing/2014/main" id="{B3CE5CA7-D36D-4B9D-B556-B94E6F24F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41E4D7E3-B172-4581-B126-3B3FD5A3DE99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550EE72D-26DA-48B1-BB01-7FDC9948A2F7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C4E63BF8-3581-4EDC-BB1B-658BE1215ABF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7774F3FA-9992-41B2-9872-6D8FB02B1AF2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4F5E39F6-6CFC-4873-9C22-DBE7817065D0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25F98E02-BA85-41D0-ABF4-518A4E31DE4D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4590350D-EB42-4108-887B-C2DD71575E5F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7193AF9A-7F7E-4428-99D1-7C5626F8188C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op Frame 4">
            <a:extLst>
              <a:ext uri="{FF2B5EF4-FFF2-40B4-BE49-F238E27FC236}">
                <a16:creationId xmlns:a16="http://schemas.microsoft.com/office/drawing/2014/main" id="{01727CA0-B52B-4408-8028-72F2AEA2306A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op Frame 2">
            <a:extLst>
              <a:ext uri="{FF2B5EF4-FFF2-40B4-BE49-F238E27FC236}">
                <a16:creationId xmlns:a16="http://schemas.microsoft.com/office/drawing/2014/main" id="{C816DCDD-A83B-45B0-9A67-4E3ECCEF54B4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8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81" r:id="rId5"/>
    <p:sldLayoutId id="2147483787" r:id="rId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7EBDCA-2088-476D-898F-10EB7AAD35F1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9C71DD-C98D-4628-8318-965357708EEA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467B0A-D338-45DA-BD0C-04109FF1FC54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6D75405-3B33-410F-929C-972BCC1E1E1B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채우기 없는 보통 얼굴">
            <a:extLst>
              <a:ext uri="{FF2B5EF4-FFF2-40B4-BE49-F238E27FC236}">
                <a16:creationId xmlns:a16="http://schemas.microsoft.com/office/drawing/2014/main" id="{9C1BAA6D-6F52-4D5A-A7A5-FA60B8E416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B986EAB0-65BD-47B8-96ED-B89E65D6705D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3C4ABF6F-C092-4554-B99E-8EA094B1592C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9976F610-E55D-4871-A2FE-8A05F6ABF402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17C911FB-12BF-4668-87B5-A33E16F7DE40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FAAC1002-3D14-4106-8224-9619B8ED7BE6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640095EF-9479-4866-B3DD-6EA3EE251152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D3C57EE9-D0B8-4BF3-9C74-178201310C14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308311DC-3474-401A-919A-6DD07DCA90D1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op Frame 4">
            <a:extLst>
              <a:ext uri="{FF2B5EF4-FFF2-40B4-BE49-F238E27FC236}">
                <a16:creationId xmlns:a16="http://schemas.microsoft.com/office/drawing/2014/main" id="{EFEC2781-CB0A-40F1-87BE-61B437056099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Results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5" name="Top Frame 2">
            <a:extLst>
              <a:ext uri="{FF2B5EF4-FFF2-40B4-BE49-F238E27FC236}">
                <a16:creationId xmlns:a16="http://schemas.microsoft.com/office/drawing/2014/main" id="{9DB8AC96-7F98-485F-81F7-5805E5D4235A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4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84" r:id="rId2"/>
    <p:sldLayoutId id="2147483773" r:id="rId3"/>
    <p:sldLayoutId id="2147483774" r:id="rId4"/>
    <p:sldLayoutId id="2147483775" r:id="rId5"/>
    <p:sldLayoutId id="2147483782" r:id="rId6"/>
    <p:sldLayoutId id="2147483785" r:id="rId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9BD58C-B6D4-4B0B-9828-D032039FD739}"/>
              </a:ext>
            </a:extLst>
          </p:cNvPr>
          <p:cNvGrpSpPr/>
          <p:nvPr/>
        </p:nvGrpSpPr>
        <p:grpSpPr>
          <a:xfrm>
            <a:off x="4927404" y="5131100"/>
            <a:ext cx="3661026" cy="745400"/>
            <a:chOff x="1857555" y="4967999"/>
            <a:chExt cx="3475220" cy="745400"/>
          </a:xfrm>
        </p:grpSpPr>
        <p:pic>
          <p:nvPicPr>
            <p:cNvPr id="30" name="그래픽 29" descr="전자 메일">
              <a:extLst>
                <a:ext uri="{FF2B5EF4-FFF2-40B4-BE49-F238E27FC236}">
                  <a16:creationId xmlns:a16="http://schemas.microsoft.com/office/drawing/2014/main" id="{766530BE-A661-4A9A-8809-F385375F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7555" y="4967999"/>
              <a:ext cx="684000" cy="684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6A76C0-9F02-4077-8302-822988FEE7DC}"/>
                </a:ext>
              </a:extLst>
            </p:cNvPr>
            <p:cNvSpPr txBox="1"/>
            <p:nvPr/>
          </p:nvSpPr>
          <p:spPr>
            <a:xfrm>
              <a:off x="2705100" y="4993399"/>
              <a:ext cx="2627675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/>
              <a:r>
                <a:rPr lang="en-US" altLang="ko-KR" sz="2000" b="1" dirty="0">
                  <a:solidFill>
                    <a:schemeClr val="accent1"/>
                  </a:solidFill>
                </a:rPr>
                <a:t>kilho.baek@gmail.com</a:t>
              </a:r>
            </a:p>
            <a:p>
              <a:pPr algn="just"/>
              <a:r>
                <a:rPr lang="en-US" altLang="ko-KR" sz="2000" b="1" dirty="0">
                  <a:solidFill>
                    <a:schemeClr val="accent1"/>
                  </a:solidFill>
                </a:rPr>
                <a:t>kilho.baek@khu.ac.kr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F7EC9-C1A8-4F62-9230-4FA4EB1972AE}"/>
              </a:ext>
            </a:extLst>
          </p:cNvPr>
          <p:cNvSpPr txBox="1"/>
          <p:nvPr/>
        </p:nvSpPr>
        <p:spPr>
          <a:xfrm>
            <a:off x="611999" y="5131100"/>
            <a:ext cx="3960000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ko-KR" sz="6000" b="0" dirty="0">
                <a:solidFill>
                  <a:schemeClr val="accent1"/>
                </a:solidFill>
              </a:rPr>
              <a:t>Thank you!</a:t>
            </a:r>
            <a:endParaRPr lang="ko-KR" altLang="en-US" sz="6000" b="0" dirty="0">
              <a:solidFill>
                <a:schemeClr val="accent1"/>
              </a:solidFill>
            </a:endParaRPr>
          </a:p>
        </p:txBody>
      </p:sp>
      <p:pic>
        <p:nvPicPr>
          <p:cNvPr id="36" name="그래픽 35" descr="채우기 없는 웃는 얼굴">
            <a:extLst>
              <a:ext uri="{FF2B5EF4-FFF2-40B4-BE49-F238E27FC236}">
                <a16:creationId xmlns:a16="http://schemas.microsoft.com/office/drawing/2014/main" id="{4D9947BA-60A5-4E05-B29D-1D27B477A8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6" name="갈매기형 수장 115">
            <a:extLst>
              <a:ext uri="{FF2B5EF4-FFF2-40B4-BE49-F238E27FC236}">
                <a16:creationId xmlns:a16="http://schemas.microsoft.com/office/drawing/2014/main" id="{508881BC-5760-4E97-8380-3EC2F8E81014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4" name="갈매기형 수장 115">
            <a:extLst>
              <a:ext uri="{FF2B5EF4-FFF2-40B4-BE49-F238E27FC236}">
                <a16:creationId xmlns:a16="http://schemas.microsoft.com/office/drawing/2014/main" id="{4412F5C1-DE27-4AFA-9C50-FB804E82D8C6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DBF73F42-43FB-4251-8842-C32CBC2B8D50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6" name="갈매기형 수장 115">
            <a:extLst>
              <a:ext uri="{FF2B5EF4-FFF2-40B4-BE49-F238E27FC236}">
                <a16:creationId xmlns:a16="http://schemas.microsoft.com/office/drawing/2014/main" id="{C5B55D0B-4A1C-4A76-810E-BA1B7B3FDC37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7" name="갈매기형 수장 115">
            <a:extLst>
              <a:ext uri="{FF2B5EF4-FFF2-40B4-BE49-F238E27FC236}">
                <a16:creationId xmlns:a16="http://schemas.microsoft.com/office/drawing/2014/main" id="{2BBB3D6A-F36F-4AB2-AE51-6DCF8ECE5ED2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8" name="갈매기형 수장 115">
            <a:extLst>
              <a:ext uri="{FF2B5EF4-FFF2-40B4-BE49-F238E27FC236}">
                <a16:creationId xmlns:a16="http://schemas.microsoft.com/office/drawing/2014/main" id="{F4D301B5-9760-4C39-89CD-193029592AEB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9" name="갈매기형 수장 115">
            <a:extLst>
              <a:ext uri="{FF2B5EF4-FFF2-40B4-BE49-F238E27FC236}">
                <a16:creationId xmlns:a16="http://schemas.microsoft.com/office/drawing/2014/main" id="{080A5AA1-5779-4034-8ADD-97BB86E8DFD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0" name="Top Frame 1">
            <a:extLst>
              <a:ext uri="{FF2B5EF4-FFF2-40B4-BE49-F238E27FC236}">
                <a16:creationId xmlns:a16="http://schemas.microsoft.com/office/drawing/2014/main" id="{F3B4507D-1E0A-4079-95D6-11938A4490E6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Background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51" name="Top Frame 4">
            <a:extLst>
              <a:ext uri="{FF2B5EF4-FFF2-40B4-BE49-F238E27FC236}">
                <a16:creationId xmlns:a16="http://schemas.microsoft.com/office/drawing/2014/main" id="{44DCA149-082C-4128-A0FD-A468AADEE5E0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Results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52" name="Top Frame 2">
            <a:extLst>
              <a:ext uri="{FF2B5EF4-FFF2-40B4-BE49-F238E27FC236}">
                <a16:creationId xmlns:a16="http://schemas.microsoft.com/office/drawing/2014/main" id="{91856794-F8D4-4689-9928-2129ACD8A4A9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0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18" Type="http://schemas.openxmlformats.org/officeDocument/2006/relationships/image" Target="../media/image210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15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141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10" Type="http://schemas.openxmlformats.org/officeDocument/2006/relationships/image" Target="../media/image130.png"/><Relationship Id="rId19" Type="http://schemas.openxmlformats.org/officeDocument/2006/relationships/image" Target="../media/image36.png"/><Relationship Id="rId4" Type="http://schemas.openxmlformats.org/officeDocument/2006/relationships/customXml" Target="../ink/ink2.xml"/><Relationship Id="rId9" Type="http://schemas.openxmlformats.org/officeDocument/2006/relationships/image" Target="../media/image36.pn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43.jpg"/><Relationship Id="rId9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80.png"/><Relationship Id="rId3" Type="http://schemas.openxmlformats.org/officeDocument/2006/relationships/image" Target="../media/image12.png"/><Relationship Id="rId21" Type="http://schemas.openxmlformats.org/officeDocument/2006/relationships/image" Target="../media/image41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19" Type="http://schemas.openxmlformats.org/officeDocument/2006/relationships/image" Target="../media/image390.png"/><Relationship Id="rId4" Type="http://schemas.openxmlformats.org/officeDocument/2006/relationships/customXml" Target="../ink/ink3.xml"/><Relationship Id="rId9" Type="http://schemas.openxmlformats.org/officeDocument/2006/relationships/image" Target="../media/image260.png"/><Relationship Id="rId1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jp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6.pn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1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10.png"/><Relationship Id="rId15" Type="http://schemas.openxmlformats.org/officeDocument/2006/relationships/image" Target="../media/image141.png"/><Relationship Id="rId10" Type="http://schemas.openxmlformats.org/officeDocument/2006/relationships/image" Target="../media/image35.png"/><Relationship Id="rId19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20.png"/><Relationship Id="rId1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0.png"/><Relationship Id="rId5" Type="http://schemas.openxmlformats.org/officeDocument/2006/relationships/image" Target="../media/image22.svg"/><Relationship Id="rId10" Type="http://schemas.openxmlformats.org/officeDocument/2006/relationships/image" Target="../media/image49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4.jpg"/><Relationship Id="rId26" Type="http://schemas.openxmlformats.org/officeDocument/2006/relationships/image" Target="../media/image53.png"/><Relationship Id="rId3" Type="http://schemas.openxmlformats.org/officeDocument/2006/relationships/image" Target="../media/image23.jpg"/><Relationship Id="rId21" Type="http://schemas.openxmlformats.org/officeDocument/2006/relationships/image" Target="../media/image64.png"/><Relationship Id="rId34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22.svg"/><Relationship Id="rId17" Type="http://schemas.openxmlformats.org/officeDocument/2006/relationships/image" Target="../media/image51.png"/><Relationship Id="rId25" Type="http://schemas.openxmlformats.org/officeDocument/2006/relationships/image" Target="../media/image52.png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11" Type="http://schemas.openxmlformats.org/officeDocument/2006/relationships/image" Target="../media/image21.png"/><Relationship Id="rId24" Type="http://schemas.openxmlformats.org/officeDocument/2006/relationships/image" Target="../media/image67.png"/><Relationship Id="rId32" Type="http://schemas.openxmlformats.org/officeDocument/2006/relationships/image" Target="../media/image27.png"/><Relationship Id="rId15" Type="http://schemas.openxmlformats.org/officeDocument/2006/relationships/image" Target="../media/image26.png"/><Relationship Id="rId23" Type="http://schemas.openxmlformats.org/officeDocument/2006/relationships/image" Target="../media/image66.png"/><Relationship Id="rId28" Type="http://schemas.openxmlformats.org/officeDocument/2006/relationships/image" Target="../media/image55.png"/><Relationship Id="rId10" Type="http://schemas.openxmlformats.org/officeDocument/2006/relationships/image" Target="../media/image590.png"/><Relationship Id="rId31" Type="http://schemas.openxmlformats.org/officeDocument/2006/relationships/image" Target="../media/image50.png"/><Relationship Id="rId9" Type="http://schemas.openxmlformats.org/officeDocument/2006/relationships/image" Target="../media/image59.png"/><Relationship Id="rId14" Type="http://schemas.openxmlformats.org/officeDocument/2006/relationships/image" Target="../media/image25.png"/><Relationship Id="rId22" Type="http://schemas.openxmlformats.org/officeDocument/2006/relationships/image" Target="../media/image65.png"/><Relationship Id="rId27" Type="http://schemas.openxmlformats.org/officeDocument/2006/relationships/image" Target="../media/image54.png"/><Relationship Id="rId30" Type="http://schemas.openxmlformats.org/officeDocument/2006/relationships/image" Target="../media/image60.png"/><Relationship Id="rId35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C4DD6-2621-4609-B335-99B828381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/>
              <a:t>Optical properties on the walls of lunar craters larger than 2km</a:t>
            </a:r>
            <a:endParaRPr lang="ko-KR" altLang="en-US" sz="3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31F8C4-2D0D-4523-8BCA-1C57679E4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1800" b="1" dirty="0" err="1"/>
              <a:t>Kilho</a:t>
            </a:r>
            <a:r>
              <a:rPr lang="en-US" altLang="ko-KR" sz="1800" b="1" dirty="0"/>
              <a:t> Baek¹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Sungsoo</a:t>
            </a:r>
            <a:r>
              <a:rPr lang="ko-KR" altLang="en-US" sz="1800" dirty="0"/>
              <a:t> </a:t>
            </a:r>
            <a:r>
              <a:rPr lang="en-US" altLang="ko-KR" sz="1800" dirty="0"/>
              <a:t>S.</a:t>
            </a:r>
            <a:r>
              <a:rPr lang="ko-KR" altLang="en-US" sz="1800" dirty="0"/>
              <a:t> </a:t>
            </a:r>
            <a:r>
              <a:rPr lang="en-US" altLang="ko-KR" sz="1800" dirty="0"/>
              <a:t>Kim¹, </a:t>
            </a:r>
            <a:r>
              <a:rPr lang="en-US" altLang="ko-KR" sz="1800" dirty="0" err="1"/>
              <a:t>Chae</a:t>
            </a:r>
            <a:r>
              <a:rPr lang="en-US" altLang="ko-KR" sz="1800" dirty="0"/>
              <a:t> Kyung Sim²</a:t>
            </a:r>
          </a:p>
          <a:p>
            <a:pPr algn="ctr"/>
            <a:r>
              <a:rPr lang="en-US" altLang="ko-KR" sz="1200" dirty="0"/>
              <a:t>¹Kyung</a:t>
            </a:r>
            <a:r>
              <a:rPr lang="ko-KR" altLang="en-US" sz="1200" dirty="0"/>
              <a:t> </a:t>
            </a:r>
            <a:r>
              <a:rPr lang="en-US" altLang="ko-KR" sz="1200" dirty="0" err="1"/>
              <a:t>Hee</a:t>
            </a:r>
            <a:r>
              <a:rPr lang="ko-KR" altLang="en-US" sz="1200" dirty="0"/>
              <a:t> </a:t>
            </a:r>
            <a:r>
              <a:rPr lang="en-US" altLang="ko-KR" sz="1200" dirty="0"/>
              <a:t>University</a:t>
            </a:r>
          </a:p>
          <a:p>
            <a:pPr algn="ctr"/>
            <a:r>
              <a:rPr lang="en-US" altLang="ko-KR" sz="1200" dirty="0"/>
              <a:t>²Korea Astronomy and Space Science Institute</a:t>
            </a:r>
            <a:endParaRPr lang="ko-KR" altLang="en-US" sz="12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C5276-BC80-4479-B544-16D76BE0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84B844-81D8-4467-8BD2-F59BFCDC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7A4F17-EA51-4001-AB08-E04C22EC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0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about the Moon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8FC2-B6BE-4DB2-906E-FD1B1BF5BF54}"/>
              </a:ext>
            </a:extLst>
          </p:cNvPr>
          <p:cNvSpPr txBox="1"/>
          <p:nvPr/>
        </p:nvSpPr>
        <p:spPr>
          <a:xfrm>
            <a:off x="432000" y="342680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Lunar Orbiter</a:t>
            </a:r>
          </a:p>
          <a:p>
            <a:pPr algn="ctr"/>
            <a:r>
              <a:rPr lang="en-US" altLang="ko-KR" dirty="0"/>
              <a:t>(Global Map)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03150-0AA4-4733-80B9-7D602F4967B1}"/>
              </a:ext>
            </a:extLst>
          </p:cNvPr>
          <p:cNvSpPr txBox="1"/>
          <p:nvPr/>
        </p:nvSpPr>
        <p:spPr>
          <a:xfrm>
            <a:off x="601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Astronomy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b="1" dirty="0">
                <a:solidFill>
                  <a:srgbClr val="DC143C"/>
                </a:solidFill>
              </a:rPr>
              <a:t>Outside </a:t>
            </a:r>
            <a:r>
              <a:rPr lang="en-US" altLang="ko-KR" dirty="0"/>
              <a:t>&amp; </a:t>
            </a:r>
            <a:r>
              <a:rPr lang="en-US" altLang="ko-KR" b="1" dirty="0">
                <a:solidFill>
                  <a:srgbClr val="DC143C"/>
                </a:solidFill>
              </a:rPr>
              <a:t>Onto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245D0-CAF3-4186-9E7E-9D7C0920D103}"/>
              </a:ext>
            </a:extLst>
          </p:cNvPr>
          <p:cNvSpPr txBox="1"/>
          <p:nvPr/>
        </p:nvSpPr>
        <p:spPr>
          <a:xfrm>
            <a:off x="322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Geology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b="1" dirty="0">
                <a:solidFill>
                  <a:srgbClr val="DC143C"/>
                </a:solidFill>
              </a:rPr>
              <a:t>Inside</a:t>
            </a:r>
            <a:r>
              <a:rPr lang="en-US" altLang="ko-KR" dirty="0"/>
              <a:t> &amp; </a:t>
            </a:r>
            <a:r>
              <a:rPr lang="en-US" altLang="ko-KR" b="1" dirty="0">
                <a:solidFill>
                  <a:srgbClr val="DC143C"/>
                </a:solidFill>
              </a:rPr>
              <a:t>On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BF40C-466D-46C3-875F-FCA1544D2F83}"/>
              </a:ext>
            </a:extLst>
          </p:cNvPr>
          <p:cNvSpPr txBox="1"/>
          <p:nvPr/>
        </p:nvSpPr>
        <p:spPr>
          <a:xfrm>
            <a:off x="432000" y="2537383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Ground-based</a:t>
            </a:r>
          </a:p>
          <a:p>
            <a:pPr algn="ctr"/>
            <a:r>
              <a:rPr lang="en-US" altLang="ko-KR" dirty="0"/>
              <a:t>(Near-side)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A39EC-4369-4795-8C44-C7DA167284D5}"/>
              </a:ext>
            </a:extLst>
          </p:cNvPr>
          <p:cNvSpPr txBox="1"/>
          <p:nvPr/>
        </p:nvSpPr>
        <p:spPr>
          <a:xfrm>
            <a:off x="3222000" y="2516646"/>
            <a:ext cx="2700000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body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Formation &amp; Evolution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Internal structure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Activity</a:t>
            </a:r>
            <a:br>
              <a:rPr lang="en-US" altLang="ko-KR" sz="1600" dirty="0">
                <a:solidFill>
                  <a:srgbClr val="000000"/>
                </a:solidFill>
              </a:rPr>
            </a:br>
            <a:r>
              <a:rPr lang="en-US" altLang="ko-KR" sz="1200" dirty="0">
                <a:solidFill>
                  <a:srgbClr val="000000"/>
                </a:solidFill>
              </a:rPr>
              <a:t>(volcanism, tectonics)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Landscape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BD859-56A8-4369-86B0-394F61D6267A}"/>
              </a:ext>
            </a:extLst>
          </p:cNvPr>
          <p:cNvSpPr txBox="1"/>
          <p:nvPr/>
        </p:nvSpPr>
        <p:spPr>
          <a:xfrm>
            <a:off x="6012000" y="2516646"/>
            <a:ext cx="2700000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regolith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Cratering &amp; 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External Environment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Space-weathering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(solar-wind, meteorites, cosmic-ray)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Overall surface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Maturation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8C1CE-C949-4F4F-8395-6236FE5A7A41}"/>
              </a:ext>
            </a:extLst>
          </p:cNvPr>
          <p:cNvSpPr txBox="1"/>
          <p:nvPr/>
        </p:nvSpPr>
        <p:spPr>
          <a:xfrm>
            <a:off x="43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Spacecraft</a:t>
            </a:r>
          </a:p>
          <a:p>
            <a:pPr algn="ctr"/>
            <a:r>
              <a:rPr lang="en-US" altLang="ko-KR" dirty="0"/>
              <a:t>(In-situ, Sample return)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E44BC-4CE4-4C4B-982F-9686692A40B5}"/>
              </a:ext>
            </a:extLst>
          </p:cNvPr>
          <p:cNvSpPr txBox="1"/>
          <p:nvPr/>
        </p:nvSpPr>
        <p:spPr>
          <a:xfrm>
            <a:off x="432000" y="4073139"/>
            <a:ext cx="27000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photometry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topography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radiometry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spectroscopy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6ABCBE0-B198-4056-AA68-78D8A96B04A6}"/>
              </a:ext>
            </a:extLst>
          </p:cNvPr>
          <p:cNvSpPr/>
          <p:nvPr/>
        </p:nvSpPr>
        <p:spPr>
          <a:xfrm rot="5400000">
            <a:off x="2277000" y="3690000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4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Recent Studies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2441B-024C-4476-8D5B-AF5A494F86E1}"/>
              </a:ext>
            </a:extLst>
          </p:cNvPr>
          <p:cNvSpPr txBox="1"/>
          <p:nvPr/>
        </p:nvSpPr>
        <p:spPr>
          <a:xfrm>
            <a:off x="432000" y="1462221"/>
            <a:ext cx="2700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① </a:t>
            </a:r>
            <a:r>
              <a:rPr lang="en-US" altLang="ko-KR" sz="1400" b="1" dirty="0" err="1"/>
              <a:t>Jeong</a:t>
            </a:r>
            <a:r>
              <a:rPr lang="en-US" altLang="ko-KR" sz="1400" b="1" dirty="0"/>
              <a:t> et al. (2015)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C3B82-9C06-414A-87B2-B370F60A2DC6}"/>
              </a:ext>
            </a:extLst>
          </p:cNvPr>
          <p:cNvSpPr txBox="1"/>
          <p:nvPr/>
        </p:nvSpPr>
        <p:spPr>
          <a:xfrm>
            <a:off x="522000" y="1837550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C143C"/>
                </a:solidFill>
              </a:rPr>
              <a:t>By micro-meteorites</a:t>
            </a:r>
            <a:endParaRPr lang="ko-KR" altLang="en-US" sz="1600" b="1" dirty="0">
              <a:solidFill>
                <a:srgbClr val="DC143C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BF253B-39E3-4879-A6CB-A4E7B764A478}"/>
              </a:ext>
            </a:extLst>
          </p:cNvPr>
          <p:cNvGrpSpPr/>
          <p:nvPr/>
        </p:nvGrpSpPr>
        <p:grpSpPr>
          <a:xfrm>
            <a:off x="177254" y="2616917"/>
            <a:ext cx="3121766" cy="2393996"/>
            <a:chOff x="67526" y="2641301"/>
            <a:chExt cx="3121766" cy="23939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FC8DA0-2592-4151-BA70-E171DB9CA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882"/>
            <a:stretch/>
          </p:blipFill>
          <p:spPr>
            <a:xfrm>
              <a:off x="67526" y="2641301"/>
              <a:ext cx="3121766" cy="2393996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38C3BA6-9AA6-4C94-8561-FD82651E5930}"/>
                </a:ext>
              </a:extLst>
            </p:cNvPr>
            <p:cNvCxnSpPr>
              <a:cxnSpLocks/>
            </p:cNvCxnSpPr>
            <p:nvPr/>
          </p:nvCxnSpPr>
          <p:spPr>
            <a:xfrm>
              <a:off x="677340" y="4389918"/>
              <a:ext cx="18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5E61106-3DC8-4B93-8052-BC815C122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7739" y="3135295"/>
              <a:ext cx="1" cy="12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FFA740-99BD-4AB8-86AE-85ACE6DC1892}"/>
                </a:ext>
              </a:extLst>
            </p:cNvPr>
            <p:cNvSpPr txBox="1"/>
            <p:nvPr/>
          </p:nvSpPr>
          <p:spPr>
            <a:xfrm>
              <a:off x="1061438" y="4262537"/>
              <a:ext cx="103180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Latitude ↑</a:t>
              </a:r>
              <a:endParaRPr lang="ko-KR" altLang="en-US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8F2733-278F-4425-86EE-5BA13DE71ECD}"/>
                </a:ext>
              </a:extLst>
            </p:cNvPr>
            <p:cNvSpPr txBox="1"/>
            <p:nvPr/>
          </p:nvSpPr>
          <p:spPr>
            <a:xfrm>
              <a:off x="2169745" y="3503685"/>
              <a:ext cx="7560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Grain Size ↑</a:t>
              </a:r>
              <a:endParaRPr lang="ko-KR" altLang="en-US" sz="1400" b="1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0D59D-3A93-4E62-9B5D-7B1F1BEFC07A}"/>
              </a:ext>
            </a:extLst>
          </p:cNvPr>
          <p:cNvSpPr/>
          <p:nvPr/>
        </p:nvSpPr>
        <p:spPr>
          <a:xfrm>
            <a:off x="267810" y="2193674"/>
            <a:ext cx="3028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[ only near-side, </a:t>
            </a:r>
            <a:r>
              <a:rPr lang="en-US" altLang="ko-KR" sz="1400" b="1" dirty="0"/>
              <a:t>with polarization</a:t>
            </a:r>
            <a:r>
              <a:rPr lang="en-US" altLang="ko-KR" sz="1400" dirty="0"/>
              <a:t> ]</a:t>
            </a:r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8F43EF-4811-42C4-8354-96C0BE8BE571}"/>
              </a:ext>
            </a:extLst>
          </p:cNvPr>
          <p:cNvGrpSpPr/>
          <p:nvPr/>
        </p:nvGrpSpPr>
        <p:grpSpPr>
          <a:xfrm>
            <a:off x="5879325" y="1462220"/>
            <a:ext cx="2853408" cy="4871219"/>
            <a:chOff x="5879325" y="1462220"/>
            <a:chExt cx="2853408" cy="487121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2A4E29-734B-431B-B1FC-F825570F14B9}"/>
                </a:ext>
              </a:extLst>
            </p:cNvPr>
            <p:cNvSpPr txBox="1"/>
            <p:nvPr/>
          </p:nvSpPr>
          <p:spPr>
            <a:xfrm>
              <a:off x="6012000" y="1462220"/>
              <a:ext cx="27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③ </a:t>
              </a:r>
              <a:r>
                <a:rPr lang="en-US" altLang="ko-KR" sz="1400" b="1" dirty="0"/>
                <a:t>Sim et al. (2017)</a:t>
              </a:r>
              <a:endParaRPr lang="ko-KR" altLang="en-US" sz="14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EFD8127-8A6F-4A2F-A5BB-BF378D8B5331}"/>
                </a:ext>
              </a:extLst>
            </p:cNvPr>
            <p:cNvSpPr txBox="1"/>
            <p:nvPr/>
          </p:nvSpPr>
          <p:spPr>
            <a:xfrm>
              <a:off x="6102000" y="1837550"/>
              <a:ext cx="25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600" b="1" dirty="0">
                <a:solidFill>
                  <a:srgbClr val="DC143C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FFB959E-5819-4E10-98D7-E4B9A378A170}"/>
                </a:ext>
              </a:extLst>
            </p:cNvPr>
            <p:cNvSpPr/>
            <p:nvPr/>
          </p:nvSpPr>
          <p:spPr>
            <a:xfrm>
              <a:off x="5991277" y="2176068"/>
              <a:ext cx="27414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/>
                <a:t>[ whole moon, </a:t>
              </a:r>
              <a:r>
                <a:rPr lang="en-US" altLang="ko-KR" sz="1400" b="1" dirty="0"/>
                <a:t>with crater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wall</a:t>
              </a:r>
              <a:r>
                <a:rPr lang="en-US" altLang="ko-KR" sz="1400" dirty="0"/>
                <a:t> ]</a:t>
              </a:r>
              <a:endParaRPr lang="ko-KR" altLang="en-US" sz="1400" dirty="0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F964996-E278-4544-B897-215888DF4100}"/>
                </a:ext>
              </a:extLst>
            </p:cNvPr>
            <p:cNvGrpSpPr/>
            <p:nvPr/>
          </p:nvGrpSpPr>
          <p:grpSpPr>
            <a:xfrm>
              <a:off x="6302105" y="4506473"/>
              <a:ext cx="2390400" cy="1754782"/>
              <a:chOff x="7587188" y="2514893"/>
              <a:chExt cx="2390400" cy="1754782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499C3D40-C787-4571-A092-67948EC61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5347"/>
              <a:stretch>
                <a:fillRect/>
              </a:stretch>
            </p:blipFill>
            <p:spPr>
              <a:xfrm>
                <a:off x="7588781" y="2514893"/>
                <a:ext cx="2386834" cy="1348814"/>
              </a:xfrm>
              <a:custGeom>
                <a:avLst/>
                <a:gdLst>
                  <a:gd name="connsiteX0" fmla="*/ 0 w 2386834"/>
                  <a:gd name="connsiteY0" fmla="*/ 0 h 1348814"/>
                  <a:gd name="connsiteX1" fmla="*/ 2386834 w 2386834"/>
                  <a:gd name="connsiteY1" fmla="*/ 0 h 1348814"/>
                  <a:gd name="connsiteX2" fmla="*/ 2386834 w 2386834"/>
                  <a:gd name="connsiteY2" fmla="*/ 1348814 h 1348814"/>
                  <a:gd name="connsiteX3" fmla="*/ 0 w 2386834"/>
                  <a:gd name="connsiteY3" fmla="*/ 1348814 h 1348814"/>
                  <a:gd name="connsiteX4" fmla="*/ 0 w 2386834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1348814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4DA158-3A9C-451E-A719-BE4758D3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3158"/>
              <a:stretch>
                <a:fillRect/>
              </a:stretch>
            </p:blipFill>
            <p:spPr>
              <a:xfrm>
                <a:off x="7587188" y="3849417"/>
                <a:ext cx="2390400" cy="420258"/>
              </a:xfrm>
              <a:custGeom>
                <a:avLst/>
                <a:gdLst>
                  <a:gd name="connsiteX0" fmla="*/ 0 w 2386834"/>
                  <a:gd name="connsiteY0" fmla="*/ 0 h 419631"/>
                  <a:gd name="connsiteX1" fmla="*/ 2386834 w 2386834"/>
                  <a:gd name="connsiteY1" fmla="*/ 0 h 419631"/>
                  <a:gd name="connsiteX2" fmla="*/ 2386834 w 2386834"/>
                  <a:gd name="connsiteY2" fmla="*/ 419631 h 419631"/>
                  <a:gd name="connsiteX3" fmla="*/ 0 w 2386834"/>
                  <a:gd name="connsiteY3" fmla="*/ 419631 h 419631"/>
                  <a:gd name="connsiteX4" fmla="*/ 0 w 2386834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419631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9B87FCF-8ED6-418E-9BE0-BDB078FFB273}"/>
                </a:ext>
              </a:extLst>
            </p:cNvPr>
            <p:cNvGrpSpPr/>
            <p:nvPr/>
          </p:nvGrpSpPr>
          <p:grpSpPr>
            <a:xfrm>
              <a:off x="5975705" y="2624862"/>
              <a:ext cx="2708686" cy="1749735"/>
              <a:chOff x="7260788" y="614283"/>
              <a:chExt cx="2708686" cy="1749735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EA5D0E1-5B1D-47B9-AC58-7C82C02FC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46842"/>
              <a:stretch>
                <a:fillRect/>
              </a:stretch>
            </p:blipFill>
            <p:spPr>
              <a:xfrm>
                <a:off x="7260788" y="1944387"/>
                <a:ext cx="2708686" cy="419631"/>
              </a:xfrm>
              <a:custGeom>
                <a:avLst/>
                <a:gdLst>
                  <a:gd name="connsiteX0" fmla="*/ 0 w 2708686"/>
                  <a:gd name="connsiteY0" fmla="*/ 0 h 419631"/>
                  <a:gd name="connsiteX1" fmla="*/ 2708686 w 2708686"/>
                  <a:gd name="connsiteY1" fmla="*/ 0 h 419631"/>
                  <a:gd name="connsiteX2" fmla="*/ 2708686 w 2708686"/>
                  <a:gd name="connsiteY2" fmla="*/ 419631 h 419631"/>
                  <a:gd name="connsiteX3" fmla="*/ 0 w 2708686"/>
                  <a:gd name="connsiteY3" fmla="*/ 419631 h 419631"/>
                  <a:gd name="connsiteX4" fmla="*/ 0 w 2708686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8686" h="419631">
                    <a:moveTo>
                      <a:pt x="0" y="0"/>
                    </a:moveTo>
                    <a:lnTo>
                      <a:pt x="2708686" y="0"/>
                    </a:lnTo>
                    <a:lnTo>
                      <a:pt x="2708686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AF7942D5-BC67-4B7F-BF3D-0D9B55C2D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799" r="44653"/>
              <a:stretch>
                <a:fillRect/>
              </a:stretch>
            </p:blipFill>
            <p:spPr>
              <a:xfrm>
                <a:off x="7588225" y="614283"/>
                <a:ext cx="2381249" cy="1348814"/>
              </a:xfrm>
              <a:custGeom>
                <a:avLst/>
                <a:gdLst>
                  <a:gd name="connsiteX0" fmla="*/ 0 w 2381249"/>
                  <a:gd name="connsiteY0" fmla="*/ 0 h 1348814"/>
                  <a:gd name="connsiteX1" fmla="*/ 2381249 w 2381249"/>
                  <a:gd name="connsiteY1" fmla="*/ 0 h 1348814"/>
                  <a:gd name="connsiteX2" fmla="*/ 2381249 w 2381249"/>
                  <a:gd name="connsiteY2" fmla="*/ 1348814 h 1348814"/>
                  <a:gd name="connsiteX3" fmla="*/ 0 w 2381249"/>
                  <a:gd name="connsiteY3" fmla="*/ 1348814 h 1348814"/>
                  <a:gd name="connsiteX4" fmla="*/ 0 w 2381249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49" h="1348814">
                    <a:moveTo>
                      <a:pt x="0" y="0"/>
                    </a:moveTo>
                    <a:lnTo>
                      <a:pt x="2381249" y="0"/>
                    </a:lnTo>
                    <a:lnTo>
                      <a:pt x="2381249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E77E1ED-7925-40E6-BCD3-6B5D67FF5D2E}"/>
                </a:ext>
              </a:extLst>
            </p:cNvPr>
            <p:cNvGrpSpPr/>
            <p:nvPr/>
          </p:nvGrpSpPr>
          <p:grpSpPr>
            <a:xfrm>
              <a:off x="6320016" y="6025662"/>
              <a:ext cx="2196679" cy="307777"/>
              <a:chOff x="6320016" y="6025662"/>
              <a:chExt cx="2196679" cy="307777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FD3D4B1-7FA0-4D6F-9A13-822FB04076E1}"/>
                  </a:ext>
                </a:extLst>
              </p:cNvPr>
              <p:cNvGrpSpPr/>
              <p:nvPr/>
            </p:nvGrpSpPr>
            <p:grpSpPr>
              <a:xfrm>
                <a:off x="6320016" y="6177480"/>
                <a:ext cx="2196679" cy="4141"/>
                <a:chOff x="6320016" y="6177480"/>
                <a:chExt cx="2196679" cy="4141"/>
              </a:xfrm>
            </p:grpSpPr>
            <p:cxnSp>
              <p:nvCxnSpPr>
                <p:cNvPr id="110" name="직선 화살표 연결선 109">
                  <a:extLst>
                    <a:ext uri="{FF2B5EF4-FFF2-40B4-BE49-F238E27FC236}">
                      <a16:creationId xmlns:a16="http://schemas.microsoft.com/office/drawing/2014/main" id="{6D715D75-C9EC-4713-8EA3-1DB5EC2BF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0016" y="6181621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B16EB7D8-7709-4D7D-A405-ACE4BBB01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7895" y="6177480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E0326B-88A6-4A9E-96CC-65599BD53BB3}"/>
                  </a:ext>
                </a:extLst>
              </p:cNvPr>
              <p:cNvSpPr txBox="1"/>
              <p:nvPr/>
            </p:nvSpPr>
            <p:spPr>
              <a:xfrm>
                <a:off x="6878355" y="6025662"/>
                <a:ext cx="108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DC143C"/>
                    </a:solidFill>
                  </a:rPr>
                  <a:t>Longitude</a:t>
                </a:r>
                <a:endParaRPr lang="ko-KR" altLang="en-US" sz="1400" b="1" dirty="0">
                  <a:solidFill>
                    <a:srgbClr val="DC143C"/>
                  </a:solidFill>
                </a:endParaRPr>
              </a:p>
            </p:txBody>
          </p:sp>
        </p:grp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400545-91F6-4587-B807-8806B332A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0" y="4294196"/>
              <a:ext cx="1982665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FC9C48D-DD21-4C29-AFBC-DE0436E14B45}"/>
                </a:ext>
              </a:extLst>
            </p:cNvPr>
            <p:cNvSpPr txBox="1"/>
            <p:nvPr/>
          </p:nvSpPr>
          <p:spPr>
            <a:xfrm>
              <a:off x="6944675" y="4140308"/>
              <a:ext cx="103180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Latitude ↑</a:t>
              </a:r>
              <a:endParaRPr lang="ko-KR" altLang="en-US" sz="1400" b="1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50595C85-372A-408B-B2EC-CF40D8508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900" y="2669593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7E356FF8-14DC-42B6-BE17-99337830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502" y="4529361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71F0C2-7083-4D6E-A931-23DBBB884DA5}"/>
                </a:ext>
              </a:extLst>
            </p:cNvPr>
            <p:cNvSpPr txBox="1"/>
            <p:nvPr/>
          </p:nvSpPr>
          <p:spPr>
            <a:xfrm rot="16200000">
              <a:off x="5277214" y="5060448"/>
              <a:ext cx="1512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400" b="1" dirty="0"/>
                <a:t>Δ</a:t>
              </a:r>
              <a:r>
                <a:rPr lang="en-US" altLang="ko-KR" sz="1400" b="1" dirty="0"/>
                <a:t>Reflectance ↓ </a:t>
              </a:r>
              <a:endParaRPr lang="ko-KR" altLang="en-US" sz="14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07569D-A5D6-4323-9588-A59287D66BC6}"/>
                </a:ext>
              </a:extLst>
            </p:cNvPr>
            <p:cNvSpPr txBox="1"/>
            <p:nvPr/>
          </p:nvSpPr>
          <p:spPr>
            <a:xfrm rot="16200000">
              <a:off x="5291153" y="3200508"/>
              <a:ext cx="1512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400" b="1" dirty="0"/>
                <a:t>Δ</a:t>
              </a:r>
              <a:r>
                <a:rPr lang="en-US" altLang="ko-KR" sz="1400" b="1" dirty="0"/>
                <a:t>Reflectance ↓ </a:t>
              </a:r>
              <a:endParaRPr lang="ko-KR" altLang="en-US" sz="14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629928E-C42C-43C7-AD1E-BDE499B59EC0}"/>
              </a:ext>
            </a:extLst>
          </p:cNvPr>
          <p:cNvSpPr txBox="1"/>
          <p:nvPr/>
        </p:nvSpPr>
        <p:spPr>
          <a:xfrm>
            <a:off x="2758517" y="4921882"/>
            <a:ext cx="2808000" cy="37568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n-US" altLang="ko-KR" sz="1400" dirty="0"/>
              <a:t>latitude </a:t>
            </a:r>
            <a:r>
              <a:rPr lang="en-US" altLang="ko-KR" sz="1400" dirty="0">
                <a:sym typeface="Wingdings" panose="05000000000000000000" pitchFamily="2" charset="2"/>
              </a:rPr>
              <a:t>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Stronger </a:t>
            </a:r>
            <a:r>
              <a:rPr lang="en-US" altLang="ko-KR" sz="1400" dirty="0">
                <a:sym typeface="Wingdings" panose="05000000000000000000" pitchFamily="2" charset="2"/>
              </a:rPr>
              <a:t>Flux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3E025C-05EE-4E9F-BBC8-0CA08F52791C}"/>
              </a:ext>
            </a:extLst>
          </p:cNvPr>
          <p:cNvSpPr txBox="1"/>
          <p:nvPr/>
        </p:nvSpPr>
        <p:spPr>
          <a:xfrm>
            <a:off x="3194041" y="5582143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>
                <a:solidFill>
                  <a:srgbClr val="DC143C"/>
                </a:solidFill>
              </a:rPr>
              <a:t>Darker </a:t>
            </a:r>
            <a:r>
              <a:rPr lang="en-US" altLang="ko-KR" sz="1400" dirty="0"/>
              <a:t>Reflectance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C993F0-C99D-4A6E-ABF2-7F5F80FD931F}"/>
              </a:ext>
            </a:extLst>
          </p:cNvPr>
          <p:cNvSpPr txBox="1"/>
          <p:nvPr/>
        </p:nvSpPr>
        <p:spPr>
          <a:xfrm>
            <a:off x="3194041" y="5264675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>
                <a:solidFill>
                  <a:srgbClr val="DC143C"/>
                </a:solidFill>
              </a:rPr>
              <a:t>Smaller </a:t>
            </a:r>
            <a:r>
              <a:rPr lang="en-US" altLang="ko-KR" sz="1400" dirty="0"/>
              <a:t>Grain size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E89F7-FC57-420A-8B6E-9E068072D535}"/>
              </a:ext>
            </a:extLst>
          </p:cNvPr>
          <p:cNvSpPr txBox="1"/>
          <p:nvPr/>
        </p:nvSpPr>
        <p:spPr>
          <a:xfrm>
            <a:off x="3194041" y="5899611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l-GR" altLang="ko-KR" sz="1400" dirty="0"/>
              <a:t>Δ</a:t>
            </a:r>
            <a:r>
              <a:rPr lang="en-US" altLang="ko-KR" sz="1400" dirty="0" err="1"/>
              <a:t>Refelctance</a:t>
            </a:r>
            <a:endParaRPr lang="ko-KR" altLang="en-US" sz="1400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F5575E2-AE5B-4C58-93A1-8BED2C46D495}"/>
              </a:ext>
            </a:extLst>
          </p:cNvPr>
          <p:cNvSpPr/>
          <p:nvPr/>
        </p:nvSpPr>
        <p:spPr>
          <a:xfrm rot="5400000">
            <a:off x="2543341" y="5685754"/>
            <a:ext cx="9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79DF604-3FF4-42D4-917E-00499AFB779C}"/>
              </a:ext>
            </a:extLst>
          </p:cNvPr>
          <p:cNvGrpSpPr/>
          <p:nvPr/>
        </p:nvGrpSpPr>
        <p:grpSpPr>
          <a:xfrm>
            <a:off x="3222000" y="1462221"/>
            <a:ext cx="2700000" cy="3109781"/>
            <a:chOff x="3222000" y="1462221"/>
            <a:chExt cx="2700000" cy="310978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FD7E5FB-1F35-4AD3-A7E4-3E61B265C8C4}"/>
                </a:ext>
              </a:extLst>
            </p:cNvPr>
            <p:cNvSpPr txBox="1"/>
            <p:nvPr/>
          </p:nvSpPr>
          <p:spPr>
            <a:xfrm>
              <a:off x="3222000" y="1462221"/>
              <a:ext cx="27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② </a:t>
              </a:r>
              <a:r>
                <a:rPr lang="en-US" altLang="ko-KR" sz="1400" b="1" dirty="0"/>
                <a:t>Hemingway et al. (2015)</a:t>
              </a:r>
              <a:endParaRPr lang="ko-KR" altLang="en-US" sz="14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FED80E-1591-4312-A48D-D109F4FB8E99}"/>
                </a:ext>
              </a:extLst>
            </p:cNvPr>
            <p:cNvSpPr txBox="1"/>
            <p:nvPr/>
          </p:nvSpPr>
          <p:spPr>
            <a:xfrm>
              <a:off x="3312000" y="1837550"/>
              <a:ext cx="25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600" b="1" dirty="0">
                <a:solidFill>
                  <a:srgbClr val="DC143C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E6845D-236B-4B3B-8BAF-AA34993F9F51}"/>
                </a:ext>
              </a:extLst>
            </p:cNvPr>
            <p:cNvSpPr/>
            <p:nvPr/>
          </p:nvSpPr>
          <p:spPr>
            <a:xfrm>
              <a:off x="3509851" y="2193674"/>
              <a:ext cx="2124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/>
                <a:t>[ only </a:t>
              </a:r>
              <a:r>
                <a:rPr lang="en-US" altLang="ko-KR" sz="1400" dirty="0" err="1"/>
                <a:t>maria</a:t>
              </a:r>
              <a:r>
                <a:rPr lang="en-US" altLang="ko-KR" sz="1400" dirty="0"/>
                <a:t>, </a:t>
              </a:r>
              <a:r>
                <a:rPr lang="en-US" altLang="ko-KR" sz="1400" b="1" dirty="0"/>
                <a:t>with swirl</a:t>
              </a:r>
              <a:r>
                <a:rPr lang="en-US" altLang="ko-KR" sz="1400" dirty="0"/>
                <a:t> ]</a:t>
              </a:r>
              <a:endParaRPr lang="ko-KR" altLang="en-US" sz="1400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A64995-2C36-468D-9819-545AF1AE1823}"/>
                </a:ext>
              </a:extLst>
            </p:cNvPr>
            <p:cNvGrpSpPr/>
            <p:nvPr/>
          </p:nvGrpSpPr>
          <p:grpSpPr>
            <a:xfrm>
              <a:off x="3247240" y="2572103"/>
              <a:ext cx="2524643" cy="1999899"/>
              <a:chOff x="3488264" y="2572103"/>
              <a:chExt cx="2524643" cy="1999899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CD439F07-0A8A-4957-BB37-81CD364F7E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4168" b="29952"/>
              <a:stretch/>
            </p:blipFill>
            <p:spPr>
              <a:xfrm rot="5400000">
                <a:off x="3867948" y="2427043"/>
                <a:ext cx="1999899" cy="2290019"/>
              </a:xfrm>
              <a:prstGeom prst="rect">
                <a:avLst/>
              </a:prstGeom>
            </p:spPr>
          </p:pic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C67406C-52E9-4DED-A7DF-4B9204B36EF2}"/>
                  </a:ext>
                </a:extLst>
              </p:cNvPr>
              <p:cNvGrpSpPr/>
              <p:nvPr/>
            </p:nvGrpSpPr>
            <p:grpSpPr>
              <a:xfrm>
                <a:off x="3751079" y="2772601"/>
                <a:ext cx="2196679" cy="4141"/>
                <a:chOff x="4196121" y="2718766"/>
                <a:chExt cx="2196679" cy="4141"/>
              </a:xfrm>
            </p:grpSpPr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78196A38-8170-4537-98C4-0714B281A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6121" y="2722907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화살표 연결선 126">
                  <a:extLst>
                    <a:ext uri="{FF2B5EF4-FFF2-40B4-BE49-F238E27FC236}">
                      <a16:creationId xmlns:a16="http://schemas.microsoft.com/office/drawing/2014/main" id="{88EF696A-B94C-4702-AE8C-538BF214E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0" y="2718766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4431B8F-B8CC-4F0D-9486-F385AEB398A5}"/>
                  </a:ext>
                </a:extLst>
              </p:cNvPr>
              <p:cNvSpPr txBox="1"/>
              <p:nvPr/>
            </p:nvSpPr>
            <p:spPr>
              <a:xfrm>
                <a:off x="4333516" y="2620783"/>
                <a:ext cx="1031805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Latitude ↑</a:t>
                </a:r>
                <a:endParaRPr lang="ko-KR" altLang="en-US" sz="1400" b="1" dirty="0"/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D27C65-996C-494D-B1FD-15D9F0183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6441" y="3126679"/>
                <a:ext cx="1" cy="135835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282EB72-2CA6-4F9F-833E-1D5B6D9DB4FE}"/>
                  </a:ext>
                </a:extLst>
              </p:cNvPr>
              <p:cNvSpPr txBox="1"/>
              <p:nvPr/>
            </p:nvSpPr>
            <p:spPr>
              <a:xfrm rot="16200000">
                <a:off x="2930841" y="3639776"/>
                <a:ext cx="1422623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Reflectance ↑</a:t>
                </a:r>
                <a:endParaRPr lang="ko-KR" altLang="en-US" sz="1400" b="1" dirty="0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472583-1592-4B2C-8D0B-1005E3690975}"/>
              </a:ext>
            </a:extLst>
          </p:cNvPr>
          <p:cNvGrpSpPr/>
          <p:nvPr/>
        </p:nvGrpSpPr>
        <p:grpSpPr>
          <a:xfrm>
            <a:off x="45490" y="4954357"/>
            <a:ext cx="3749142" cy="2520000"/>
            <a:chOff x="2993881" y="3145519"/>
            <a:chExt cx="3749142" cy="2520000"/>
          </a:xfrm>
        </p:grpSpPr>
        <p:sp>
          <p:nvSpPr>
            <p:cNvPr id="72" name="부분 원형 71">
              <a:extLst>
                <a:ext uri="{FF2B5EF4-FFF2-40B4-BE49-F238E27FC236}">
                  <a16:creationId xmlns:a16="http://schemas.microsoft.com/office/drawing/2014/main" id="{C68B2829-6AF1-45B5-B3F7-C6D0B46D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023" y="3145519"/>
              <a:ext cx="2520000" cy="2520000"/>
            </a:xfrm>
            <a:prstGeom prst="pie">
              <a:avLst>
                <a:gd name="adj1" fmla="val 10786048"/>
                <a:gd name="adj2" fmla="val 16200000"/>
              </a:avLst>
            </a:prstGeom>
            <a:solidFill>
              <a:schemeClr val="accent4">
                <a:lumMod val="90000"/>
              </a:schemeClr>
            </a:solidFill>
            <a:ln w="38100"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E7B2D17-CDB2-41CE-B42F-8867360B9992}"/>
                </a:ext>
              </a:extLst>
            </p:cNvPr>
            <p:cNvGrpSpPr/>
            <p:nvPr/>
          </p:nvGrpSpPr>
          <p:grpSpPr>
            <a:xfrm rot="1200000">
              <a:off x="3981157" y="3282462"/>
              <a:ext cx="159780" cy="144000"/>
              <a:chOff x="6464351" y="1723572"/>
              <a:chExt cx="159780" cy="14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E8DBDCA2-58AA-489C-9595-048F8EC7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6054477B-B339-437F-BDBF-EB456D913CE9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1CF743E-E7F0-4AA6-8F61-BCF042FF6DB4}"/>
                </a:ext>
              </a:extLst>
            </p:cNvPr>
            <p:cNvCxnSpPr>
              <a:cxnSpLocks/>
            </p:cNvCxnSpPr>
            <p:nvPr/>
          </p:nvCxnSpPr>
          <p:spPr>
            <a:xfrm rot="13200000" flipV="1">
              <a:off x="3940508" y="3171130"/>
              <a:ext cx="0" cy="468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9971BAC-01E4-4840-96B6-58792153063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732" y="4405519"/>
              <a:ext cx="72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5BBBB95A-6EC6-4F9A-A630-2AF3DBC47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889" y="3584385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E7C33D-AAE6-4287-A348-891D7113FF78}"/>
                </a:ext>
              </a:extLst>
            </p:cNvPr>
            <p:cNvSpPr txBox="1"/>
            <p:nvPr/>
          </p:nvSpPr>
          <p:spPr>
            <a:xfrm>
              <a:off x="2993881" y="3745939"/>
              <a:ext cx="1545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2A6DA74-A021-44FA-AF39-D5ACD0EB7A00}"/>
                </a:ext>
              </a:extLst>
            </p:cNvPr>
            <p:cNvCxnSpPr>
              <a:cxnSpLocks/>
            </p:cNvCxnSpPr>
            <p:nvPr/>
          </p:nvCxnSpPr>
          <p:spPr>
            <a:xfrm rot="2400000" flipV="1">
              <a:off x="3998267" y="3399262"/>
              <a:ext cx="57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FFFA82C-9361-4B47-800F-E118F0B8A5E5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5000415" y="3370563"/>
              <a:ext cx="0" cy="1260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595FCB4-E1BA-4545-8BA6-F291175B48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3023" y="43155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E3E1F500-49F8-4A33-9074-CCC2AE2B518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120981" y="4043477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187120-D77E-45E5-A8BF-2569F4AA1EA0}"/>
                </a:ext>
              </a:extLst>
            </p:cNvPr>
            <p:cNvSpPr txBox="1"/>
            <p:nvPr/>
          </p:nvSpPr>
          <p:spPr>
            <a:xfrm>
              <a:off x="4752345" y="4151985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b="1" dirty="0"/>
                <a:t>Lat.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96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F51AE51-CAC4-48D2-A51D-6D4E90020D07}"/>
              </a:ext>
            </a:extLst>
          </p:cNvPr>
          <p:cNvGrpSpPr/>
          <p:nvPr/>
        </p:nvGrpSpPr>
        <p:grpSpPr>
          <a:xfrm>
            <a:off x="5254044" y="1576099"/>
            <a:ext cx="3648456" cy="3703676"/>
            <a:chOff x="5063544" y="2614324"/>
            <a:chExt cx="3648456" cy="3703676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605AD6E-63C0-410B-96E2-2AD08545C161}"/>
                </a:ext>
              </a:extLst>
            </p:cNvPr>
            <p:cNvSpPr/>
            <p:nvPr/>
          </p:nvSpPr>
          <p:spPr>
            <a:xfrm>
              <a:off x="5063545" y="2639815"/>
              <a:ext cx="3648455" cy="36781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AD4DE7C-7D12-47BF-934E-1917EB05A5E7}"/>
                </a:ext>
              </a:extLst>
            </p:cNvPr>
            <p:cNvGrpSpPr/>
            <p:nvPr/>
          </p:nvGrpSpPr>
          <p:grpSpPr>
            <a:xfrm>
              <a:off x="5626102" y="3553096"/>
              <a:ext cx="2963233" cy="2092363"/>
              <a:chOff x="5626102" y="3553096"/>
              <a:chExt cx="2963233" cy="2092363"/>
            </a:xfrm>
          </p:grpSpPr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C0540D8D-A271-48B5-A9BE-FB01C6A23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81" b="4298"/>
              <a:stretch/>
            </p:blipFill>
            <p:spPr>
              <a:xfrm>
                <a:off x="5626102" y="355309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906B082-418B-4AAA-BD0B-D8233097C52B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/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6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6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blipFill>
                  <a:blip r:embed="rId6"/>
                  <a:stretch>
                    <a:fillRect b="-191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/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6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endPara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blipFill>
                  <a:blip r:embed="rId7"/>
                  <a:stretch>
                    <a:fillRect l="-1235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6D05CB-5EAE-4BF8-AB50-EB0ACB3366D1}"/>
                </a:ext>
              </a:extLst>
            </p:cNvPr>
            <p:cNvSpPr txBox="1"/>
            <p:nvPr/>
          </p:nvSpPr>
          <p:spPr>
            <a:xfrm>
              <a:off x="6878345" y="33414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17F5A06-9D8C-4F90-AB75-CA65E73F07BE}"/>
                </a:ext>
              </a:extLst>
            </p:cNvPr>
            <p:cNvGrpSpPr/>
            <p:nvPr/>
          </p:nvGrpSpPr>
          <p:grpSpPr>
            <a:xfrm>
              <a:off x="5143561" y="3845332"/>
              <a:ext cx="466593" cy="1620000"/>
              <a:chOff x="5029299" y="3492312"/>
              <a:chExt cx="466593" cy="1620000"/>
            </a:xfrm>
          </p:grpSpPr>
          <p:cxnSp>
            <p:nvCxnSpPr>
              <p:cNvPr id="246" name="직선 화살표 연결선 245">
                <a:extLst>
                  <a:ext uri="{FF2B5EF4-FFF2-40B4-BE49-F238E27FC236}">
                    <a16:creationId xmlns:a16="http://schemas.microsoft.com/office/drawing/2014/main" id="{3D96698F-D07A-4CF7-AC07-ED75B4DCD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8807" y="349231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/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5B71086B-C1E5-44BE-A493-2DDDE9A14277}"/>
                </a:ext>
              </a:extLst>
            </p:cNvPr>
            <p:cNvGrpSpPr/>
            <p:nvPr/>
          </p:nvGrpSpPr>
          <p:grpSpPr>
            <a:xfrm>
              <a:off x="5868934" y="5660062"/>
              <a:ext cx="2520000" cy="288147"/>
              <a:chOff x="5754672" y="5457840"/>
              <a:chExt cx="2520000" cy="288147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8AFD3F9A-E3A1-42ED-8BA1-C18FAC03C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4672" y="550189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/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98431D0-6750-4894-934D-4D2BDCBFE9EF}"/>
                </a:ext>
              </a:extLst>
            </p:cNvPr>
            <p:cNvSpPr/>
            <p:nvPr/>
          </p:nvSpPr>
          <p:spPr>
            <a:xfrm>
              <a:off x="5329163" y="33199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2CBC2D2-B498-4335-979F-D7DA1AE76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609" y="37634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ADE7E97-02A0-4197-A35B-E9CE1A7C5D63}"/>
                </a:ext>
              </a:extLst>
            </p:cNvPr>
            <p:cNvCxnSpPr>
              <a:cxnSpLocks/>
              <a:stCxn id="237" idx="5"/>
            </p:cNvCxnSpPr>
            <p:nvPr/>
          </p:nvCxnSpPr>
          <p:spPr>
            <a:xfrm>
              <a:off x="5893065" y="38248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BF13217-5EB4-451D-A9A4-7E2BBF227CD0}"/>
                </a:ext>
              </a:extLst>
            </p:cNvPr>
            <p:cNvGrpSpPr/>
            <p:nvPr/>
          </p:nvGrpSpPr>
          <p:grpSpPr>
            <a:xfrm>
              <a:off x="5913350" y="3841478"/>
              <a:ext cx="2489937" cy="454676"/>
              <a:chOff x="5911229" y="387957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/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/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316" r="-421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/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blipFill>
                  <a:blip r:embed="rId12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/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blipFill>
                  <a:blip r:embed="rId13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4485CD7-8FF5-4682-8241-3145693C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using crater wall-quadrants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85B89-D84F-4825-A975-AA9D2622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135A23-EA1E-4F25-8ABD-F9D91F2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90" name="슬라이드 번호 개체 틀 4">
            <a:extLst>
              <a:ext uri="{FF2B5EF4-FFF2-40B4-BE49-F238E27FC236}">
                <a16:creationId xmlns:a16="http://schemas.microsoft.com/office/drawing/2014/main" id="{78DEA30A-69E7-43CB-91AB-0DC8B7E3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38EE9A-15BF-41EE-8DF8-01420CCA40B2}"/>
              </a:ext>
            </a:extLst>
          </p:cNvPr>
          <p:cNvGrpSpPr>
            <a:grpSpLocks noChangeAspect="1"/>
          </p:cNvGrpSpPr>
          <p:nvPr/>
        </p:nvGrpSpPr>
        <p:grpSpPr>
          <a:xfrm>
            <a:off x="611999" y="1583017"/>
            <a:ext cx="4617489" cy="2745407"/>
            <a:chOff x="1144056" y="293801"/>
            <a:chExt cx="9819898" cy="583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CFC2048-5CEE-4C89-84B6-C3B23C8FE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52"/>
            <a:stretch/>
          </p:blipFill>
          <p:spPr>
            <a:xfrm>
              <a:off x="1144056" y="2823575"/>
              <a:ext cx="9819898" cy="25340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09BF3C-E08A-474A-8032-B7140F6F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C119AB-8DDE-485C-AB35-78EBF4261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755"/>
            <a:stretch/>
          </p:blipFill>
          <p:spPr>
            <a:xfrm>
              <a:off x="1144056" y="293801"/>
              <a:ext cx="9810370" cy="2572109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F40528-BC9D-4B5D-BCD2-42F013E0B908}"/>
              </a:ext>
            </a:extLst>
          </p:cNvPr>
          <p:cNvSpPr txBox="1"/>
          <p:nvPr/>
        </p:nvSpPr>
        <p:spPr>
          <a:xfrm>
            <a:off x="933450" y="1290480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980EB56-DE82-4351-B952-F367FB47CDDA}"/>
              </a:ext>
            </a:extLst>
          </p:cNvPr>
          <p:cNvCxnSpPr>
            <a:cxnSpLocks/>
          </p:cNvCxnSpPr>
          <p:nvPr/>
        </p:nvCxnSpPr>
        <p:spPr>
          <a:xfrm flipV="1">
            <a:off x="1046285" y="4273535"/>
            <a:ext cx="19826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0824A5-0822-4F9B-B061-DC35C692C751}"/>
              </a:ext>
            </a:extLst>
          </p:cNvPr>
          <p:cNvCxnSpPr>
            <a:cxnSpLocks/>
          </p:cNvCxnSpPr>
          <p:nvPr/>
        </p:nvCxnSpPr>
        <p:spPr>
          <a:xfrm flipH="1">
            <a:off x="612096" y="1608897"/>
            <a:ext cx="1" cy="11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1FFFC8-83AD-4066-8FFA-F32135E12DFB}"/>
                  </a:ext>
                </a:extLst>
              </p:cNvPr>
              <p:cNvSpPr txBox="1"/>
              <p:nvPr/>
            </p:nvSpPr>
            <p:spPr>
              <a:xfrm rot="16200000">
                <a:off x="39349" y="1995009"/>
                <a:ext cx="72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1FFFC8-83AD-4066-8FFA-F32135E1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349" y="1995009"/>
                <a:ext cx="720000" cy="307777"/>
              </a:xfrm>
              <a:prstGeom prst="rect">
                <a:avLst/>
              </a:prstGeom>
              <a:blipFill>
                <a:blip r:embed="rId17"/>
                <a:stretch>
                  <a:fillRect t="-165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F24FC53-B999-4023-B62E-EC97E940429E}"/>
              </a:ext>
            </a:extLst>
          </p:cNvPr>
          <p:cNvCxnSpPr>
            <a:cxnSpLocks/>
          </p:cNvCxnSpPr>
          <p:nvPr/>
        </p:nvCxnSpPr>
        <p:spPr>
          <a:xfrm flipH="1">
            <a:off x="3100207" y="4278150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FC71B9F-3235-4F31-B2DD-D141C5142293}"/>
              </a:ext>
            </a:extLst>
          </p:cNvPr>
          <p:cNvCxnSpPr>
            <a:cxnSpLocks/>
          </p:cNvCxnSpPr>
          <p:nvPr/>
        </p:nvCxnSpPr>
        <p:spPr>
          <a:xfrm>
            <a:off x="4177126" y="4274009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3B6B7B6-4742-4D2C-87B8-D779FBC07C92}"/>
              </a:ext>
            </a:extLst>
          </p:cNvPr>
          <p:cNvCxnSpPr>
            <a:cxnSpLocks/>
          </p:cNvCxnSpPr>
          <p:nvPr/>
        </p:nvCxnSpPr>
        <p:spPr>
          <a:xfrm flipH="1">
            <a:off x="605524" y="2814471"/>
            <a:ext cx="1" cy="10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FC42CE-E610-4DA7-8CD8-1EB66711F0D4}"/>
                  </a:ext>
                </a:extLst>
              </p:cNvPr>
              <p:cNvSpPr txBox="1"/>
              <p:nvPr/>
            </p:nvSpPr>
            <p:spPr>
              <a:xfrm rot="16200000">
                <a:off x="-134498" y="3200583"/>
                <a:ext cx="105455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𝑶𝑴𝑨𝑻</m:t>
                    </m:r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FC42CE-E610-4DA7-8CD8-1EB66711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34498" y="3200583"/>
                <a:ext cx="1054551" cy="307777"/>
              </a:xfrm>
              <a:prstGeom prst="rect">
                <a:avLst/>
              </a:prstGeom>
              <a:blipFill>
                <a:blip r:embed="rId18"/>
                <a:stretch>
                  <a:fillRect l="-1887" t="-114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439AB2-318B-418C-B3EF-825660ECF648}"/>
              </a:ext>
            </a:extLst>
          </p:cNvPr>
          <p:cNvGrpSpPr/>
          <p:nvPr/>
        </p:nvGrpSpPr>
        <p:grpSpPr>
          <a:xfrm>
            <a:off x="5254044" y="1260000"/>
            <a:ext cx="5099366" cy="5096101"/>
            <a:chOff x="5254044" y="1260000"/>
            <a:chExt cx="5099366" cy="5096101"/>
          </a:xfrm>
        </p:grpSpPr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7BE9E02F-CD7A-4B66-A4CF-91DDEDE6ABFA}"/>
                </a:ext>
              </a:extLst>
            </p:cNvPr>
            <p:cNvGrpSpPr/>
            <p:nvPr/>
          </p:nvGrpSpPr>
          <p:grpSpPr>
            <a:xfrm>
              <a:off x="5254044" y="1260001"/>
              <a:ext cx="5099366" cy="5096100"/>
              <a:chOff x="5254044" y="1260001"/>
              <a:chExt cx="5099366" cy="5096100"/>
            </a:xfrm>
          </p:grpSpPr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EE0EBE17-C0AE-4C20-B8F8-63CA2AEA31F0}"/>
                  </a:ext>
                </a:extLst>
              </p:cNvPr>
              <p:cNvSpPr/>
              <p:nvPr/>
            </p:nvSpPr>
            <p:spPr>
              <a:xfrm>
                <a:off x="5254044" y="1260001"/>
                <a:ext cx="3648455" cy="5096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020E112B-7EAA-4177-A421-CC92583C8741}"/>
                  </a:ext>
                </a:extLst>
              </p:cNvPr>
              <p:cNvGrpSpPr/>
              <p:nvPr/>
            </p:nvGrpSpPr>
            <p:grpSpPr>
              <a:xfrm>
                <a:off x="5888707" y="1522065"/>
                <a:ext cx="4464703" cy="4638235"/>
                <a:chOff x="5888707" y="1522065"/>
                <a:chExt cx="4464703" cy="4638235"/>
              </a:xfrm>
            </p:grpSpPr>
            <p:sp>
              <p:nvSpPr>
                <p:cNvPr id="414" name="부분 원형 413">
                  <a:extLst>
                    <a:ext uri="{FF2B5EF4-FFF2-40B4-BE49-F238E27FC236}">
                      <a16:creationId xmlns:a16="http://schemas.microsoft.com/office/drawing/2014/main" id="{CE795C70-9207-4CE6-AB17-5C7B8EA995EC}"/>
                    </a:ext>
                  </a:extLst>
                </p:cNvPr>
                <p:cNvSpPr/>
                <p:nvPr/>
              </p:nvSpPr>
              <p:spPr>
                <a:xfrm>
                  <a:off x="6753410" y="2053201"/>
                  <a:ext cx="3600000" cy="3600000"/>
                </a:xfrm>
                <a:prstGeom prst="pie">
                  <a:avLst>
                    <a:gd name="adj1" fmla="val 5400840"/>
                    <a:gd name="adj2" fmla="val 16200000"/>
                  </a:avLst>
                </a:prstGeom>
                <a:solidFill>
                  <a:schemeClr val="accent4">
                    <a:lumMod val="90000"/>
                  </a:schemeClr>
                </a:solidFill>
                <a:ln w="3810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원호 414">
                  <a:extLst>
                    <a:ext uri="{FF2B5EF4-FFF2-40B4-BE49-F238E27FC236}">
                      <a16:creationId xmlns:a16="http://schemas.microsoft.com/office/drawing/2014/main" id="{4FAE4884-B219-4D17-AD75-C90DA01DB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218916" y="3498779"/>
                  <a:ext cx="724085" cy="724085"/>
                </a:xfrm>
                <a:prstGeom prst="arc">
                  <a:avLst>
                    <a:gd name="adj1" fmla="val 19259802"/>
                    <a:gd name="adj2" fmla="val 2159666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AF1D9133-720D-4E16-BE08-E5AB4F6245C8}"/>
                    </a:ext>
                  </a:extLst>
                </p:cNvPr>
                <p:cNvSpPr txBox="1"/>
                <p:nvPr/>
              </p:nvSpPr>
              <p:spPr>
                <a:xfrm>
                  <a:off x="7821706" y="3571279"/>
                  <a:ext cx="3173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400" b="1" dirty="0"/>
                    <a:t>Lat.</a:t>
                  </a:r>
                  <a:endParaRPr lang="ko-KR" altLang="en-US" sz="1400" b="1" dirty="0"/>
                </a:p>
              </p:txBody>
            </p:sp>
            <p:sp>
              <p:nvSpPr>
                <p:cNvPr id="417" name="타원 416">
                  <a:extLst>
                    <a:ext uri="{FF2B5EF4-FFF2-40B4-BE49-F238E27FC236}">
                      <a16:creationId xmlns:a16="http://schemas.microsoft.com/office/drawing/2014/main" id="{279005A7-2A45-4743-BED7-2DC64AFBF7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63410" y="3763201"/>
                  <a:ext cx="180000" cy="18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8" name="직선 연결선 417">
                  <a:extLst>
                    <a:ext uri="{FF2B5EF4-FFF2-40B4-BE49-F238E27FC236}">
                      <a16:creationId xmlns:a16="http://schemas.microsoft.com/office/drawing/2014/main" id="{0BB64D4F-0FAC-4B13-A03A-1E16D09C1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400000">
                  <a:off x="6963971" y="3274692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BCEE6B2C-A76A-4214-B350-5DDD328252E3}"/>
                    </a:ext>
                  </a:extLst>
                </p:cNvPr>
                <p:cNvGrpSpPr/>
                <p:nvPr/>
              </p:nvGrpSpPr>
              <p:grpSpPr>
                <a:xfrm rot="2400000">
                  <a:off x="7075604" y="1925077"/>
                  <a:ext cx="704" cy="1369707"/>
                  <a:chOff x="4479302" y="2712391"/>
                  <a:chExt cx="704" cy="680989"/>
                </a:xfrm>
              </p:grpSpPr>
              <p:cxnSp>
                <p:nvCxnSpPr>
                  <p:cNvPr id="433" name="직선 연결선 432">
                    <a:extLst>
                      <a:ext uri="{FF2B5EF4-FFF2-40B4-BE49-F238E27FC236}">
                        <a16:creationId xmlns:a16="http://schemas.microsoft.com/office/drawing/2014/main" id="{5CBD2CE8-1738-4FA3-9CC0-E8A8B60A1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직선 연결선 433">
                    <a:extLst>
                      <a:ext uri="{FF2B5EF4-FFF2-40B4-BE49-F238E27FC236}">
                        <a16:creationId xmlns:a16="http://schemas.microsoft.com/office/drawing/2014/main" id="{19BAA00D-4E0A-40C3-B28E-DC189C8AF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E5F06856-5BD0-4FF5-94AD-A342503D60CF}"/>
                    </a:ext>
                  </a:extLst>
                </p:cNvPr>
                <p:cNvSpPr txBox="1"/>
                <p:nvPr/>
              </p:nvSpPr>
              <p:spPr>
                <a:xfrm>
                  <a:off x="7274387" y="1522065"/>
                  <a:ext cx="810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E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quator</a:t>
                  </a:r>
                  <a:endParaRPr lang="en-US" altLang="ko-KR" sz="1400" b="1" dirty="0">
                    <a:solidFill>
                      <a:schemeClr val="accent3"/>
                    </a:solidFill>
                  </a:endParaRP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6D34D686-A26A-47A5-9326-2DC241A25434}"/>
                    </a:ext>
                  </a:extLst>
                </p:cNvPr>
                <p:cNvSpPr txBox="1"/>
                <p:nvPr/>
              </p:nvSpPr>
              <p:spPr>
                <a:xfrm>
                  <a:off x="6440086" y="3022008"/>
                  <a:ext cx="7244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P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ole</a:t>
                  </a:r>
                  <a:endParaRPr lang="en-US" altLang="ko-KR" sz="1400" b="1" dirty="0">
                    <a:solidFill>
                      <a:schemeClr val="accent3"/>
                    </a:solidFill>
                  </a:endParaRP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cxnSp>
              <p:nvCxnSpPr>
                <p:cNvPr id="422" name="직선 연결선 421">
                  <a:extLst>
                    <a:ext uri="{FF2B5EF4-FFF2-40B4-BE49-F238E27FC236}">
                      <a16:creationId xmlns:a16="http://schemas.microsoft.com/office/drawing/2014/main" id="{B50F1446-A56B-46E9-A5A9-EBAF76D8F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3411" y="3853201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직선 연결선 422">
                  <a:extLst>
                    <a:ext uri="{FF2B5EF4-FFF2-40B4-BE49-F238E27FC236}">
                      <a16:creationId xmlns:a16="http://schemas.microsoft.com/office/drawing/2014/main" id="{5E02648F-1BB2-4E40-9BE6-15DCC0418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00000">
                  <a:off x="6963971" y="4431710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4" name="그룹 423">
                  <a:extLst>
                    <a:ext uri="{FF2B5EF4-FFF2-40B4-BE49-F238E27FC236}">
                      <a16:creationId xmlns:a16="http://schemas.microsoft.com/office/drawing/2014/main" id="{F3EBE9DC-999D-4AEA-8899-E5A50C483149}"/>
                    </a:ext>
                  </a:extLst>
                </p:cNvPr>
                <p:cNvGrpSpPr/>
                <p:nvPr/>
              </p:nvGrpSpPr>
              <p:grpSpPr>
                <a:xfrm rot="19200000">
                  <a:off x="7082821" y="4397170"/>
                  <a:ext cx="704" cy="1369707"/>
                  <a:chOff x="4479302" y="2712391"/>
                  <a:chExt cx="704" cy="680989"/>
                </a:xfrm>
              </p:grpSpPr>
              <p:cxnSp>
                <p:nvCxnSpPr>
                  <p:cNvPr id="431" name="직선 연결선 430">
                    <a:extLst>
                      <a:ext uri="{FF2B5EF4-FFF2-40B4-BE49-F238E27FC236}">
                        <a16:creationId xmlns:a16="http://schemas.microsoft.com/office/drawing/2014/main" id="{BF4ADC1E-3D59-4D64-AF98-D3E0897F2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직선 연결선 431">
                    <a:extLst>
                      <a:ext uri="{FF2B5EF4-FFF2-40B4-BE49-F238E27FC236}">
                        <a16:creationId xmlns:a16="http://schemas.microsoft.com/office/drawing/2014/main" id="{6F67955B-27CD-48B8-AA5D-7F4C83C0B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B96F0C23-0BD3-46DC-80BE-8CAAFA97491E}"/>
                    </a:ext>
                  </a:extLst>
                </p:cNvPr>
                <p:cNvSpPr txBox="1"/>
                <p:nvPr/>
              </p:nvSpPr>
              <p:spPr>
                <a:xfrm>
                  <a:off x="6436343" y="4160321"/>
                  <a:ext cx="7282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P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ole</a:t>
                  </a: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581BF264-9B77-45BF-BA24-2F28A05A0A3E}"/>
                    </a:ext>
                  </a:extLst>
                </p:cNvPr>
                <p:cNvSpPr txBox="1"/>
                <p:nvPr/>
              </p:nvSpPr>
              <p:spPr>
                <a:xfrm>
                  <a:off x="7274387" y="5637080"/>
                  <a:ext cx="810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E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quator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7" name="원호 426">
                  <a:extLst>
                    <a:ext uri="{FF2B5EF4-FFF2-40B4-BE49-F238E27FC236}">
                      <a16:creationId xmlns:a16="http://schemas.microsoft.com/office/drawing/2014/main" id="{9975291A-032B-43D6-84A5-62B30A04E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40000" flipH="1">
                  <a:off x="8218916" y="3498779"/>
                  <a:ext cx="724085" cy="724085"/>
                </a:xfrm>
                <a:prstGeom prst="arc">
                  <a:avLst>
                    <a:gd name="adj1" fmla="val 19259802"/>
                    <a:gd name="adj2" fmla="val 2159666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B6422649-D7F0-4CF2-A666-F2555927DA0D}"/>
                    </a:ext>
                  </a:extLst>
                </p:cNvPr>
                <p:cNvSpPr txBox="1"/>
                <p:nvPr/>
              </p:nvSpPr>
              <p:spPr>
                <a:xfrm>
                  <a:off x="8207101" y="155462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North</a:t>
                  </a:r>
                </a:p>
                <a:p>
                  <a:pPr algn="ctr"/>
                  <a:r>
                    <a:rPr lang="en-US" altLang="ko-KR" sz="1400" b="1" dirty="0"/>
                    <a:t>Pole</a:t>
                  </a:r>
                  <a:endParaRPr lang="ko-KR" altLang="en-US" sz="1400" b="1" dirty="0"/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0C81D13B-C8AD-4353-8236-5C1C4EB819C4}"/>
                    </a:ext>
                  </a:extLst>
                </p:cNvPr>
                <p:cNvSpPr txBox="1"/>
                <p:nvPr/>
              </p:nvSpPr>
              <p:spPr>
                <a:xfrm>
                  <a:off x="8182699" y="5619114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South</a:t>
                  </a:r>
                </a:p>
                <a:p>
                  <a:pPr algn="ctr"/>
                  <a:r>
                    <a:rPr lang="en-US" altLang="ko-KR" sz="1400" b="1" dirty="0"/>
                    <a:t>Pole</a:t>
                  </a:r>
                  <a:endParaRPr lang="ko-KR" altLang="en-US" sz="1400" b="1" dirty="0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B3BA73D5-933E-45E9-86BC-4FFA7ECB7F08}"/>
                    </a:ext>
                  </a:extLst>
                </p:cNvPr>
                <p:cNvSpPr txBox="1"/>
                <p:nvPr/>
              </p:nvSpPr>
              <p:spPr>
                <a:xfrm>
                  <a:off x="5888707" y="3699313"/>
                  <a:ext cx="9598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Equator</a:t>
                  </a:r>
                  <a:endParaRPr lang="ko-KR" altLang="en-US" sz="1400" b="1" dirty="0"/>
                </a:p>
              </p:txBody>
            </p: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922544E-459B-41D9-898D-2FB0011D231B}"/>
                </a:ext>
              </a:extLst>
            </p:cNvPr>
            <p:cNvGrpSpPr/>
            <p:nvPr/>
          </p:nvGrpSpPr>
          <p:grpSpPr>
            <a:xfrm>
              <a:off x="5327600" y="1260000"/>
              <a:ext cx="1420024" cy="1415051"/>
              <a:chOff x="5327600" y="1260000"/>
              <a:chExt cx="1420024" cy="14150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072F0A1-685B-4493-9D4D-DF671019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46401" r="7523" b="50696"/>
              <a:stretch/>
            </p:blipFill>
            <p:spPr>
              <a:xfrm>
                <a:off x="5327600" y="1260000"/>
                <a:ext cx="1420024" cy="141505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7B9971-181A-4E18-99F8-9F9BD10E7B56}"/>
                  </a:ext>
                </a:extLst>
              </p:cNvPr>
              <p:cNvSpPr txBox="1"/>
              <p:nvPr/>
            </p:nvSpPr>
            <p:spPr>
              <a:xfrm>
                <a:off x="6314281" y="1838841"/>
                <a:ext cx="396510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 err="1">
                    <a:solidFill>
                      <a:schemeClr val="accent3"/>
                    </a:solidFill>
                  </a:rPr>
                  <a:t>est</a:t>
                </a:r>
                <a:endParaRPr lang="en-US" altLang="ko-KR" sz="12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E2EF37-2E71-4EAC-A72E-387EEFECD0A5}"/>
                  </a:ext>
                </a:extLst>
              </p:cNvPr>
              <p:cNvSpPr txBox="1"/>
              <p:nvPr/>
            </p:nvSpPr>
            <p:spPr>
              <a:xfrm>
                <a:off x="5362053" y="1838841"/>
                <a:ext cx="437034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DC143C"/>
                    </a:solidFill>
                  </a:rPr>
                  <a:t>W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est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B73E75-3309-4888-8288-5F9F63E58D6B}"/>
                  </a:ext>
                </a:extLst>
              </p:cNvPr>
              <p:cNvSpPr txBox="1"/>
              <p:nvPr/>
            </p:nvSpPr>
            <p:spPr>
              <a:xfrm>
                <a:off x="5796076" y="1292302"/>
                <a:ext cx="483072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3"/>
                    </a:solidFill>
                  </a:rPr>
                  <a:t>North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EE66F2-8243-498C-ACFD-B473A5D8FF94}"/>
                  </a:ext>
                </a:extLst>
              </p:cNvPr>
              <p:cNvSpPr txBox="1"/>
              <p:nvPr/>
            </p:nvSpPr>
            <p:spPr>
              <a:xfrm>
                <a:off x="5782451" y="2370689"/>
                <a:ext cx="510322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3"/>
                    </a:solidFill>
                  </a:rPr>
                  <a:t>South</a:t>
                </a:r>
              </a:p>
            </p:txBody>
          </p:sp>
        </p:grp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67A5F5A3-501E-4EAC-83F3-057A83D52FDA}"/>
              </a:ext>
            </a:extLst>
          </p:cNvPr>
          <p:cNvGrpSpPr/>
          <p:nvPr/>
        </p:nvGrpSpPr>
        <p:grpSpPr>
          <a:xfrm>
            <a:off x="2920252" y="983151"/>
            <a:ext cx="4413846" cy="1922663"/>
            <a:chOff x="2920252" y="983151"/>
            <a:chExt cx="4413846" cy="1922663"/>
          </a:xfrm>
        </p:grpSpPr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9F55EC42-EB87-44F3-A9C9-B5B1AD110638}"/>
                </a:ext>
              </a:extLst>
            </p:cNvPr>
            <p:cNvSpPr/>
            <p:nvPr/>
          </p:nvSpPr>
          <p:spPr>
            <a:xfrm>
              <a:off x="5265060" y="1158856"/>
              <a:ext cx="1548000" cy="15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457085-EE84-41C0-BF1C-202825709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92" y="2322790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직선 화살표 연결선 437">
              <a:extLst>
                <a:ext uri="{FF2B5EF4-FFF2-40B4-BE49-F238E27FC236}">
                  <a16:creationId xmlns:a16="http://schemas.microsoft.com/office/drawing/2014/main" id="{BA9F9F04-EC00-4979-933C-1743EE63F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707" y="2869641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75FF91C6-D37F-42B7-A95B-056DF0ADDB47}"/>
                </a:ext>
              </a:extLst>
            </p:cNvPr>
            <p:cNvGrpSpPr/>
            <p:nvPr/>
          </p:nvGrpSpPr>
          <p:grpSpPr>
            <a:xfrm>
              <a:off x="6322749" y="2046058"/>
              <a:ext cx="159780" cy="144000"/>
              <a:chOff x="6464351" y="1723572"/>
              <a:chExt cx="159780" cy="144000"/>
            </a:xfrm>
          </p:grpSpPr>
          <p:cxnSp>
            <p:nvCxnSpPr>
              <p:cNvPr id="454" name="직선 연결선 453">
                <a:extLst>
                  <a:ext uri="{FF2B5EF4-FFF2-40B4-BE49-F238E27FC236}">
                    <a16:creationId xmlns:a16="http://schemas.microsoft.com/office/drawing/2014/main" id="{A1E8F845-425A-4A15-AC57-1AAE829AFC44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52D64B29-3C4A-4FEF-8565-1DA3E71F4F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5683817A-B6F1-4ACE-A151-126E728EE945}"/>
                </a:ext>
              </a:extLst>
            </p:cNvPr>
            <p:cNvSpPr txBox="1"/>
            <p:nvPr/>
          </p:nvSpPr>
          <p:spPr>
            <a:xfrm>
              <a:off x="5240751" y="2196188"/>
              <a:ext cx="106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77C983FA-F9A7-467B-A090-3BA8258D8539}"/>
                </a:ext>
              </a:extLst>
            </p:cNvPr>
            <p:cNvGrpSpPr/>
            <p:nvPr/>
          </p:nvGrpSpPr>
          <p:grpSpPr>
            <a:xfrm rot="2400000">
              <a:off x="6436429" y="2463952"/>
              <a:ext cx="159780" cy="144000"/>
              <a:chOff x="6464351" y="1723572"/>
              <a:chExt cx="159780" cy="144000"/>
            </a:xfrm>
          </p:grpSpPr>
          <p:cxnSp>
            <p:nvCxnSpPr>
              <p:cNvPr id="452" name="직선 연결선 451">
                <a:extLst>
                  <a:ext uri="{FF2B5EF4-FFF2-40B4-BE49-F238E27FC236}">
                    <a16:creationId xmlns:a16="http://schemas.microsoft.com/office/drawing/2014/main" id="{17853E47-EFD1-4336-A7C2-8240BEEED707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6134D6C1-AF31-4EE6-BEF9-66A5F7FDF77D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8FB66657-230B-46BF-8227-1F5BAF3D9DDA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78158" y="2172403"/>
              <a:ext cx="0" cy="93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F394263B-A950-4C56-B119-90DA8352AA1F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305716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별: 꼭짓점 5개 443">
              <a:extLst>
                <a:ext uri="{FF2B5EF4-FFF2-40B4-BE49-F238E27FC236}">
                  <a16:creationId xmlns:a16="http://schemas.microsoft.com/office/drawing/2014/main" id="{5A04AE9B-27B5-4C5E-BA7A-EAA866E8C800}"/>
                </a:ext>
              </a:extLst>
            </p:cNvPr>
            <p:cNvSpPr>
              <a:spLocks noChangeAspect="1"/>
            </p:cNvSpPr>
            <p:nvPr/>
          </p:nvSpPr>
          <p:spPr>
            <a:xfrm rot="1200000">
              <a:off x="5665248" y="983151"/>
              <a:ext cx="360000" cy="360000"/>
            </a:xfrm>
            <a:prstGeom prst="star5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4E16146C-AF32-4073-973F-68B4F2E6BC59}"/>
                </a:ext>
              </a:extLst>
            </p:cNvPr>
            <p:cNvSpPr txBox="1"/>
            <p:nvPr/>
          </p:nvSpPr>
          <p:spPr>
            <a:xfrm>
              <a:off x="2920252" y="1206660"/>
              <a:ext cx="2520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Darker </a:t>
              </a:r>
              <a:r>
                <a:rPr lang="en-US" altLang="ko-KR" dirty="0"/>
                <a:t>Reflectance</a:t>
              </a:r>
              <a:endParaRPr lang="en-US" altLang="ko-KR" b="1" dirty="0">
                <a:solidFill>
                  <a:srgbClr val="DC143C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Smaller </a:t>
              </a:r>
              <a:r>
                <a:rPr lang="en-US" altLang="ko-KR" dirty="0"/>
                <a:t>OMAT</a:t>
              </a:r>
            </a:p>
          </p:txBody>
        </p:sp>
        <p:sp>
          <p:nvSpPr>
            <p:cNvPr id="446" name="화살표: 오른쪽 445">
              <a:extLst>
                <a:ext uri="{FF2B5EF4-FFF2-40B4-BE49-F238E27FC236}">
                  <a16:creationId xmlns:a16="http://schemas.microsoft.com/office/drawing/2014/main" id="{8CDF7257-4FC4-4A60-B685-AF4E5B3958AD}"/>
                </a:ext>
              </a:extLst>
            </p:cNvPr>
            <p:cNvSpPr/>
            <p:nvPr/>
          </p:nvSpPr>
          <p:spPr>
            <a:xfrm flipH="1">
              <a:off x="5338336" y="1351434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47" name="직선 화살표 연결선 446">
              <a:extLst>
                <a:ext uri="{FF2B5EF4-FFF2-40B4-BE49-F238E27FC236}">
                  <a16:creationId xmlns:a16="http://schemas.microsoft.com/office/drawing/2014/main" id="{963E2FC3-555D-4C29-B34E-D8B75AF6274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50" y="2869641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직선 화살표 연결선 447">
              <a:extLst>
                <a:ext uri="{FF2B5EF4-FFF2-40B4-BE49-F238E27FC236}">
                  <a16:creationId xmlns:a16="http://schemas.microsoft.com/office/drawing/2014/main" id="{07ED8F32-1A1E-4971-BBB1-595D43A6C184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35950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직선 화살표 연결선 448">
              <a:extLst>
                <a:ext uri="{FF2B5EF4-FFF2-40B4-BE49-F238E27FC236}">
                  <a16:creationId xmlns:a16="http://schemas.microsoft.com/office/drawing/2014/main" id="{E95C71F0-3587-4132-ACDA-05F314767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704" y="2322790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02CA794D-6F06-4641-8541-F48F81909259}"/>
                </a:ext>
              </a:extLst>
            </p:cNvPr>
            <p:cNvSpPr txBox="1"/>
            <p:nvPr/>
          </p:nvSpPr>
          <p:spPr>
            <a:xfrm rot="1200000">
              <a:off x="5721855" y="1353830"/>
              <a:ext cx="1545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451" name="직선 화살표 연결선 450">
              <a:extLst>
                <a:ext uri="{FF2B5EF4-FFF2-40B4-BE49-F238E27FC236}">
                  <a16:creationId xmlns:a16="http://schemas.microsoft.com/office/drawing/2014/main" id="{26BFA21F-E9FF-412B-BD6B-01DC7AF7A6B2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326098" y="2147107"/>
              <a:ext cx="100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1B7932-B5B1-47E2-96CF-F8573CB9B47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729" r="6082" b="33025"/>
          <a:stretch/>
        </p:blipFill>
        <p:spPr>
          <a:xfrm>
            <a:off x="451050" y="4352283"/>
            <a:ext cx="5336931" cy="200867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69475EC-0F9C-482E-B949-01BD3D1A5661}"/>
              </a:ext>
            </a:extLst>
          </p:cNvPr>
          <p:cNvSpPr txBox="1"/>
          <p:nvPr/>
        </p:nvSpPr>
        <p:spPr>
          <a:xfrm>
            <a:off x="1533010" y="4119647"/>
            <a:ext cx="10318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Latitude ↑</a:t>
            </a:r>
            <a:endParaRPr lang="ko-KR" altLang="en-US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90F832-DA48-4970-A5AB-781D2A315EE4}"/>
              </a:ext>
            </a:extLst>
          </p:cNvPr>
          <p:cNvSpPr txBox="1"/>
          <p:nvPr/>
        </p:nvSpPr>
        <p:spPr>
          <a:xfrm>
            <a:off x="3572186" y="4122191"/>
            <a:ext cx="1080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Longitude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214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70089F8-A780-465A-B56C-0EE43511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1783729"/>
            <a:ext cx="7741920" cy="43769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0C02CB-A06A-498D-A4A1-B14BE7B1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Algorithms to</a:t>
            </a:r>
            <a:r>
              <a:rPr lang="ko-KR" altLang="en-US" dirty="0"/>
              <a:t> </a:t>
            </a:r>
            <a:r>
              <a:rPr lang="en-US" altLang="ko-KR" dirty="0"/>
              <a:t>define features of crater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DD77B-B381-473D-9D18-D68C9B51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DC192-5104-4ABB-A6F9-841A55FF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95F36-6892-4106-B84E-31FB027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D65A5B-279A-4542-BFFD-B91EE8A1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C879A-4C41-423F-A3CC-9A0AAA9CC3A8}"/>
              </a:ext>
            </a:extLst>
          </p:cNvPr>
          <p:cNvSpPr txBox="1"/>
          <p:nvPr/>
        </p:nvSpPr>
        <p:spPr>
          <a:xfrm>
            <a:off x="61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Rim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605DE5-44F1-42AE-B8E4-9D9CB97A88BD}"/>
              </a:ext>
            </a:extLst>
          </p:cNvPr>
          <p:cNvSpPr/>
          <p:nvPr/>
        </p:nvSpPr>
        <p:spPr>
          <a:xfrm>
            <a:off x="124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40BBD-F82E-4FC8-AAF4-54D4121CCFE6}"/>
              </a:ext>
            </a:extLst>
          </p:cNvPr>
          <p:cNvSpPr txBox="1"/>
          <p:nvPr/>
        </p:nvSpPr>
        <p:spPr>
          <a:xfrm>
            <a:off x="619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Wall-quadrants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DE7E2-AC1E-46D8-8F2B-91A7A238EBE8}"/>
              </a:ext>
            </a:extLst>
          </p:cNvPr>
          <p:cNvSpPr/>
          <p:nvPr/>
        </p:nvSpPr>
        <p:spPr>
          <a:xfrm>
            <a:off x="682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3889-C0D7-4780-B6C3-8B19C638E26B}"/>
              </a:ext>
            </a:extLst>
          </p:cNvPr>
          <p:cNvSpPr txBox="1"/>
          <p:nvPr/>
        </p:nvSpPr>
        <p:spPr>
          <a:xfrm>
            <a:off x="340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Inner structure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825084-71A2-4332-A01E-DD995D0CB7CB}"/>
              </a:ext>
            </a:extLst>
          </p:cNvPr>
          <p:cNvSpPr/>
          <p:nvPr/>
        </p:nvSpPr>
        <p:spPr>
          <a:xfrm>
            <a:off x="403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1592E-9833-4E98-BFD4-606E6C323E9F}"/>
              </a:ext>
            </a:extLst>
          </p:cNvPr>
          <p:cNvSpPr txBox="1"/>
          <p:nvPr/>
        </p:nvSpPr>
        <p:spPr>
          <a:xfrm rot="-5400000">
            <a:off x="-65512" y="2675689"/>
            <a:ext cx="1120134" cy="349702"/>
          </a:xfrm>
          <a:prstGeom prst="rect">
            <a:avLst/>
          </a:prstGeom>
          <a:noFill/>
        </p:spPr>
        <p:txBody>
          <a:bodyPr wrap="none" lIns="180000" tIns="0" rIns="180000" bIns="72000" rtlCol="0" anchor="ctr" anchorCtr="0">
            <a:spAutoFit/>
          </a:bodyPr>
          <a:lstStyle/>
          <a:p>
            <a:pPr algn="ctr"/>
            <a:r>
              <a:rPr lang="en-US" altLang="ko-KR" b="1" dirty="0"/>
              <a:t>Simple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C532E-969A-471B-965C-9A17D6846939}"/>
              </a:ext>
            </a:extLst>
          </p:cNvPr>
          <p:cNvSpPr txBox="1"/>
          <p:nvPr/>
        </p:nvSpPr>
        <p:spPr>
          <a:xfrm rot="-5400000">
            <a:off x="-171184" y="4887019"/>
            <a:ext cx="1338141" cy="349702"/>
          </a:xfrm>
          <a:prstGeom prst="rect">
            <a:avLst/>
          </a:prstGeom>
          <a:noFill/>
        </p:spPr>
        <p:txBody>
          <a:bodyPr wrap="none" lIns="180000" tIns="0" rIns="180000" bIns="72000" rtlCol="0" anchor="ctr" anchorCtr="0">
            <a:spAutoFit/>
          </a:bodyPr>
          <a:lstStyle/>
          <a:p>
            <a:pPr algn="ctr"/>
            <a:r>
              <a:rPr lang="en-US" altLang="ko-KR" b="1" dirty="0"/>
              <a:t>Complex</a:t>
            </a:r>
            <a:endParaRPr lang="ko-KR" altLang="en-US" b="1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AF0E84B5-78BF-45B1-8896-05F8AFF76C17}"/>
              </a:ext>
            </a:extLst>
          </p:cNvPr>
          <p:cNvSpPr/>
          <p:nvPr/>
        </p:nvSpPr>
        <p:spPr>
          <a:xfrm rot="5400000">
            <a:off x="2277000" y="3870001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DB3EF1-6FE4-4AFD-B5AA-C45CFACA702A}"/>
              </a:ext>
            </a:extLst>
          </p:cNvPr>
          <p:cNvSpPr/>
          <p:nvPr/>
        </p:nvSpPr>
        <p:spPr>
          <a:xfrm rot="5400000">
            <a:off x="5067000" y="3870001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815318-504C-46E1-A13D-91112A621E20}"/>
              </a:ext>
            </a:extLst>
          </p:cNvPr>
          <p:cNvGrpSpPr/>
          <p:nvPr/>
        </p:nvGrpSpPr>
        <p:grpSpPr>
          <a:xfrm>
            <a:off x="220848" y="1249148"/>
            <a:ext cx="8401944" cy="5025583"/>
            <a:chOff x="220848" y="1249148"/>
            <a:chExt cx="8401944" cy="502558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20723-DC6D-45FB-9063-4B68A2A00243}"/>
                </a:ext>
              </a:extLst>
            </p:cNvPr>
            <p:cNvSpPr/>
            <p:nvPr/>
          </p:nvSpPr>
          <p:spPr>
            <a:xfrm>
              <a:off x="221350" y="1263531"/>
              <a:ext cx="349200" cy="50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151D4-B9BF-4B72-8B9B-DF42482975FC}"/>
                </a:ext>
              </a:extLst>
            </p:cNvPr>
            <p:cNvSpPr txBox="1"/>
            <p:nvPr/>
          </p:nvSpPr>
          <p:spPr>
            <a:xfrm rot="-5400000">
              <a:off x="-164368" y="1648747"/>
              <a:ext cx="1120134" cy="349702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b="1" dirty="0"/>
                <a:t>Simple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7E9D94-28E6-40A6-AD76-3D1D15475E40}"/>
                </a:ext>
              </a:extLst>
            </p:cNvPr>
            <p:cNvSpPr txBox="1"/>
            <p:nvPr/>
          </p:nvSpPr>
          <p:spPr>
            <a:xfrm rot="-5400000">
              <a:off x="-273372" y="5416138"/>
              <a:ext cx="1338141" cy="349702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b="1" dirty="0"/>
                <a:t>Complex</a:t>
              </a:r>
              <a:endParaRPr lang="ko-KR" altLang="en-US" b="1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53DEB80-39EE-44E9-896B-A55DEEDAC6B9}"/>
                </a:ext>
              </a:extLst>
            </p:cNvPr>
            <p:cNvCxnSpPr>
              <a:stCxn id="26" idx="1"/>
              <a:endCxn id="27" idx="3"/>
            </p:cNvCxnSpPr>
            <p:nvPr/>
          </p:nvCxnSpPr>
          <p:spPr>
            <a:xfrm>
              <a:off x="395699" y="2383665"/>
              <a:ext cx="0" cy="253825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307D6E7-3642-418F-8979-066E7011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08" y="1249148"/>
              <a:ext cx="8101584" cy="50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B4B716-CB9A-4736-BE31-E680B9B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6" y="1649160"/>
            <a:ext cx="3092547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955726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66C7B-8C8E-4F61-9E92-E69C80AD17CA}"/>
              </a:ext>
            </a:extLst>
          </p:cNvPr>
          <p:cNvSpPr txBox="1"/>
          <p:nvPr/>
        </p:nvSpPr>
        <p:spPr>
          <a:xfrm>
            <a:off x="5221632" y="1329672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7249DF7-57B2-47E2-912A-539829B944BF}"/>
              </a:ext>
            </a:extLst>
          </p:cNvPr>
          <p:cNvSpPr txBox="1"/>
          <p:nvPr/>
        </p:nvSpPr>
        <p:spPr>
          <a:xfrm>
            <a:off x="4752000" y="4575606"/>
            <a:ext cx="37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Mean of slopes of all pixels on the wall</a:t>
            </a:r>
            <a:endParaRPr lang="ko-KR" altLang="en-US" sz="16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67ED80-9165-4254-BDEA-867DE6F979E5}"/>
              </a:ext>
            </a:extLst>
          </p:cNvPr>
          <p:cNvSpPr txBox="1"/>
          <p:nvPr/>
        </p:nvSpPr>
        <p:spPr>
          <a:xfrm>
            <a:off x="611999" y="4570162"/>
            <a:ext cx="37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Slope between two points</a:t>
            </a:r>
            <a:endParaRPr lang="ko-KR" altLang="en-US" sz="1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DDEB46B-0F99-428C-8714-B0A1AE96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2" y="1676901"/>
            <a:ext cx="2840736" cy="284683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E8914A-DA74-44F2-8306-6A38CC2E9F63}"/>
              </a:ext>
            </a:extLst>
          </p:cNvPr>
          <p:cNvGrpSpPr/>
          <p:nvPr/>
        </p:nvGrpSpPr>
        <p:grpSpPr>
          <a:xfrm>
            <a:off x="849384" y="5222127"/>
            <a:ext cx="1800000" cy="477930"/>
            <a:chOff x="1410109" y="5289363"/>
            <a:chExt cx="1800000" cy="4779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3F015C2-7E52-40C7-90A5-71659B585E46}"/>
                </a:ext>
              </a:extLst>
            </p:cNvPr>
            <p:cNvCxnSpPr>
              <a:cxnSpLocks/>
              <a:stCxn id="42" idx="0"/>
              <a:endCxn id="53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E88412B-D963-4AF2-81AF-760CA5433ACD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ABD7CE0-02D9-46B4-9021-B3D516384896}"/>
                </a:ext>
              </a:extLst>
            </p:cNvPr>
            <p:cNvCxnSpPr>
              <a:cxnSpLocks/>
              <a:stCxn id="42" idx="2"/>
              <a:endCxn id="42" idx="0"/>
            </p:cNvCxnSpPr>
            <p:nvPr/>
          </p:nvCxnSpPr>
          <p:spPr>
            <a:xfrm>
              <a:off x="16539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B04B595-13D6-41E7-A784-F876BAFCBBAC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722E61-ADA4-43B4-B1DE-2F01A82A3DBD}"/>
                </a:ext>
              </a:extLst>
            </p:cNvPr>
            <p:cNvCxnSpPr>
              <a:cxnSpLocks/>
              <a:stCxn id="53" idx="2"/>
              <a:endCxn id="53" idx="0"/>
            </p:cNvCxnSpPr>
            <p:nvPr/>
          </p:nvCxnSpPr>
          <p:spPr>
            <a:xfrm flipH="1">
              <a:off x="25014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/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8B7541E-980F-4270-8348-67D3086617B1}"/>
              </a:ext>
            </a:extLst>
          </p:cNvPr>
          <p:cNvCxnSpPr/>
          <p:nvPr/>
        </p:nvCxnSpPr>
        <p:spPr>
          <a:xfrm flipV="1">
            <a:off x="1741743" y="5092883"/>
            <a:ext cx="0" cy="90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1EB770-99A6-46C0-8A6F-844078E4CE5F}"/>
              </a:ext>
            </a:extLst>
          </p:cNvPr>
          <p:cNvCxnSpPr>
            <a:cxnSpLocks/>
          </p:cNvCxnSpPr>
          <p:nvPr/>
        </p:nvCxnSpPr>
        <p:spPr>
          <a:xfrm>
            <a:off x="1741743" y="5992883"/>
            <a:ext cx="108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BBFDF887-0B56-459D-A6F5-A62F536CA7F5}"/>
              </a:ext>
            </a:extLst>
          </p:cNvPr>
          <p:cNvSpPr/>
          <p:nvPr/>
        </p:nvSpPr>
        <p:spPr>
          <a:xfrm>
            <a:off x="2396709" y="51770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C6C896-84EF-46C8-821F-93B35F1671E5}"/>
              </a:ext>
            </a:extLst>
          </p:cNvPr>
          <p:cNvSpPr/>
          <p:nvPr/>
        </p:nvSpPr>
        <p:spPr>
          <a:xfrm>
            <a:off x="1906657" y="56547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/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/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/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/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664377-2F40-4DAA-9261-CE82DA099EF1}"/>
              </a:ext>
            </a:extLst>
          </p:cNvPr>
          <p:cNvGrpSpPr/>
          <p:nvPr/>
        </p:nvGrpSpPr>
        <p:grpSpPr>
          <a:xfrm>
            <a:off x="4809384" y="5222127"/>
            <a:ext cx="1800000" cy="477930"/>
            <a:chOff x="1410109" y="5289363"/>
            <a:chExt cx="1800000" cy="47793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F9FF0E9-CAC2-43FD-91A2-E2EBC232C310}"/>
                </a:ext>
              </a:extLst>
            </p:cNvPr>
            <p:cNvCxnSpPr>
              <a:cxnSpLocks/>
              <a:stCxn id="66" idx="0"/>
              <a:endCxn id="67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16547C0-0E1E-44AA-879F-15C18901AF6F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AF6C193-DA02-45FF-B669-82383B3FFC1D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C73616BD-10CB-4743-8B28-EB4A35FFE07E}"/>
              </a:ext>
            </a:extLst>
          </p:cNvPr>
          <p:cNvSpPr/>
          <p:nvPr/>
        </p:nvSpPr>
        <p:spPr>
          <a:xfrm>
            <a:off x="6134459" y="556881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69F16F-9E6A-427A-86C6-00EAFF872B21}"/>
              </a:ext>
            </a:extLst>
          </p:cNvPr>
          <p:cNvSpPr/>
          <p:nvPr/>
        </p:nvSpPr>
        <p:spPr>
          <a:xfrm>
            <a:off x="6248704" y="53586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/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/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blipFill>
                <a:blip r:embed="rId11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/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B5B831-8397-4DC4-863C-F28D494F0739}"/>
              </a:ext>
            </a:extLst>
          </p:cNvPr>
          <p:cNvSpPr/>
          <p:nvPr/>
        </p:nvSpPr>
        <p:spPr>
          <a:xfrm>
            <a:off x="671201" y="1639767"/>
            <a:ext cx="7811031" cy="142326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3CC9AB-3C3E-467F-AC0C-82FCC90EDAB0}"/>
              </a:ext>
            </a:extLst>
          </p:cNvPr>
          <p:cNvSpPr txBox="1"/>
          <p:nvPr/>
        </p:nvSpPr>
        <p:spPr>
          <a:xfrm>
            <a:off x="804497" y="1817408"/>
            <a:ext cx="753500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Apply the automated and detailed processes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6B9BAD-1869-41DE-9358-31368A3EF806}"/>
              </a:ext>
            </a:extLst>
          </p:cNvPr>
          <p:cNvSpPr txBox="1"/>
          <p:nvPr/>
        </p:nvSpPr>
        <p:spPr>
          <a:xfrm>
            <a:off x="804496" y="2406297"/>
            <a:ext cx="753500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Define more accurate crater wall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A602F6-C3FA-43BC-9431-BAEB591D86F6}"/>
              </a:ext>
            </a:extLst>
          </p:cNvPr>
          <p:cNvGrpSpPr/>
          <p:nvPr/>
        </p:nvGrpSpPr>
        <p:grpSpPr>
          <a:xfrm>
            <a:off x="7282697" y="2153113"/>
            <a:ext cx="720000" cy="1159888"/>
            <a:chOff x="7616800" y="3902499"/>
            <a:chExt cx="720000" cy="1159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8F9C05-FE06-42D8-A65A-ED6220CB09E6}"/>
                </a:ext>
              </a:extLst>
            </p:cNvPr>
            <p:cNvSpPr/>
            <p:nvPr/>
          </p:nvSpPr>
          <p:spPr>
            <a:xfrm>
              <a:off x="7616800" y="3902499"/>
              <a:ext cx="720000" cy="540000"/>
            </a:xfrm>
            <a:prstGeom prst="rect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2018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25C4C2-3A25-4967-829C-572AFEDE6932}"/>
                </a:ext>
              </a:extLst>
            </p:cNvPr>
            <p:cNvSpPr/>
            <p:nvPr/>
          </p:nvSpPr>
          <p:spPr>
            <a:xfrm>
              <a:off x="7616800" y="4522387"/>
              <a:ext cx="720000" cy="540000"/>
            </a:xfrm>
            <a:prstGeom prst="rect">
              <a:avLst/>
            </a:prstGeom>
            <a:solidFill>
              <a:srgbClr val="F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2015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38E8469-2AD4-49E5-9123-DBF7B293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9" y="1399701"/>
            <a:ext cx="6070616" cy="26667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/>
        </p:nvGraphicFramePr>
        <p:xfrm>
          <a:off x="432000" y="4193414"/>
          <a:ext cx="828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138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</a:t>
                      </a:r>
                      <a:r>
                        <a:rPr lang="en-US" altLang="ko-KR" dirty="0"/>
                        <a:t> study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Database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LPI (2015)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Robbins et al. (2018)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1,872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3,513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26,802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km/pixel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60 m/pixel</a:t>
                      </a:r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Diameter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 ~ 120 km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r>
                        <a:rPr lang="en-US" altLang="ko-KR" sz="1600" dirty="0"/>
                        <a:t> ~ 150 km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C10AA-BE13-4825-8141-C6270AFAA785}"/>
              </a:ext>
            </a:extLst>
          </p:cNvPr>
          <p:cNvSpPr/>
          <p:nvPr/>
        </p:nvSpPr>
        <p:spPr>
          <a:xfrm>
            <a:off x="666485" y="1346949"/>
            <a:ext cx="7811031" cy="27385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29D69-EE80-4B72-A011-E1C4D09B4AD3}"/>
              </a:ext>
            </a:extLst>
          </p:cNvPr>
          <p:cNvSpPr txBox="1"/>
          <p:nvPr/>
        </p:nvSpPr>
        <p:spPr>
          <a:xfrm>
            <a:off x="804497" y="1400331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extended crater database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14EC1-10A7-4FAB-8B16-93CBDB4E2D95}"/>
              </a:ext>
            </a:extLst>
          </p:cNvPr>
          <p:cNvSpPr txBox="1"/>
          <p:nvPr/>
        </p:nvSpPr>
        <p:spPr>
          <a:xfrm>
            <a:off x="804496" y="2154690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higher resolution data &amp; smaller craters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1AA4E-CAA0-4097-BC24-975CC78D7B7C}"/>
              </a:ext>
            </a:extLst>
          </p:cNvPr>
          <p:cNvSpPr txBox="1"/>
          <p:nvPr/>
        </p:nvSpPr>
        <p:spPr>
          <a:xfrm>
            <a:off x="804495" y="2909048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Ensure more statistical significance!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C654A-4FEA-41FC-A9E9-DA3E04928CCD}"/>
              </a:ext>
            </a:extLst>
          </p:cNvPr>
          <p:cNvSpPr txBox="1"/>
          <p:nvPr/>
        </p:nvSpPr>
        <p:spPr>
          <a:xfrm>
            <a:off x="804495" y="3415598"/>
            <a:ext cx="753500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(of course, if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the results are consistent with the previous study…)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828ACC-754B-439A-A582-8CEB46CBDE3A}"/>
              </a:ext>
            </a:extLst>
          </p:cNvPr>
          <p:cNvSpPr/>
          <p:nvPr/>
        </p:nvSpPr>
        <p:spPr>
          <a:xfrm>
            <a:off x="6854891" y="3160157"/>
            <a:ext cx="18080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- elevation</a:t>
            </a:r>
          </a:p>
          <a:p>
            <a:r>
              <a:rPr lang="en-US" altLang="ko-KR" sz="1600" b="1" dirty="0"/>
              <a:t>- slope</a:t>
            </a:r>
          </a:p>
          <a:p>
            <a:r>
              <a:rPr lang="en-US" altLang="ko-KR" sz="1600" b="1" dirty="0"/>
              <a:t>- depth/diameter</a:t>
            </a:r>
          </a:p>
          <a:p>
            <a:r>
              <a:rPr lang="en-US" altLang="ko-KR" sz="1600" b="1" dirty="0"/>
              <a:t>- reflectance</a:t>
            </a:r>
          </a:p>
          <a:p>
            <a:r>
              <a:rPr lang="en-US" altLang="ko-KR" sz="1600" b="1" dirty="0"/>
              <a:t>- </a:t>
            </a:r>
            <a:r>
              <a:rPr lang="en-US" altLang="ko-KR" sz="1600" b="1" dirty="0" err="1"/>
              <a:t>FeO</a:t>
            </a:r>
            <a:endParaRPr lang="en-US" altLang="ko-KR" sz="1600" b="1" dirty="0"/>
          </a:p>
          <a:p>
            <a:r>
              <a:rPr lang="en-US" altLang="ko-KR" sz="1600" b="1" dirty="0"/>
              <a:t>- OMAT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9522C59-9A58-4FF5-948C-CB826EB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Analysis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BEC01E-858D-4298-8854-948D9BF11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/>
          <a:stretch/>
        </p:blipFill>
        <p:spPr>
          <a:xfrm>
            <a:off x="170700" y="1657349"/>
            <a:ext cx="6480000" cy="456269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0D094F-AE1A-401C-920F-69CF4A17A97C}"/>
              </a:ext>
            </a:extLst>
          </p:cNvPr>
          <p:cNvCxnSpPr>
            <a:cxnSpLocks/>
          </p:cNvCxnSpPr>
          <p:nvPr/>
        </p:nvCxnSpPr>
        <p:spPr>
          <a:xfrm flipH="1">
            <a:off x="3550572" y="2856075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3A261-E60F-40E7-90D0-BC76FEC63872}"/>
              </a:ext>
            </a:extLst>
          </p:cNvPr>
          <p:cNvSpPr txBox="1"/>
          <p:nvPr/>
        </p:nvSpPr>
        <p:spPr>
          <a:xfrm>
            <a:off x="3627247" y="2744852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small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CA05F-48CD-4116-86B9-C333AE1D9FE3}"/>
              </a:ext>
            </a:extLst>
          </p:cNvPr>
          <p:cNvSpPr txBox="1"/>
          <p:nvPr/>
        </p:nvSpPr>
        <p:spPr>
          <a:xfrm>
            <a:off x="3627247" y="3169682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big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2FD609-826D-4AA5-99FA-B2BD3D6649A9}"/>
              </a:ext>
            </a:extLst>
          </p:cNvPr>
          <p:cNvSpPr>
            <a:spLocks noChangeAspect="1"/>
          </p:cNvSpPr>
          <p:nvPr/>
        </p:nvSpPr>
        <p:spPr>
          <a:xfrm>
            <a:off x="5329164" y="2817146"/>
            <a:ext cx="108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63583-4B60-461B-9A85-F85F40ED60D7}"/>
              </a:ext>
            </a:extLst>
          </p:cNvPr>
          <p:cNvSpPr txBox="1"/>
          <p:nvPr/>
        </p:nvSpPr>
        <p:spPr>
          <a:xfrm>
            <a:off x="6588900" y="2302673"/>
            <a:ext cx="234000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/>
              <a:t>We can do </a:t>
            </a:r>
          </a:p>
          <a:p>
            <a:pPr algn="ctr"/>
            <a:r>
              <a:rPr lang="en-US" altLang="ko-KR" sz="1600" b="1" dirty="0"/>
              <a:t>various analyses by changing diameter to: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2CED18A-5587-4EC9-A7E1-E33EEC7BE4E3}"/>
              </a:ext>
            </a:extLst>
          </p:cNvPr>
          <p:cNvCxnSpPr>
            <a:cxnSpLocks/>
            <a:stCxn id="2" idx="0"/>
            <a:endCxn id="13" idx="0"/>
          </p:cNvCxnSpPr>
          <p:nvPr/>
        </p:nvCxnSpPr>
        <p:spPr>
          <a:xfrm rot="5400000" flipH="1" flipV="1">
            <a:off x="6556796" y="1615042"/>
            <a:ext cx="514473" cy="1889736"/>
          </a:xfrm>
          <a:prstGeom prst="curvedConnector3">
            <a:avLst>
              <a:gd name="adj1" fmla="val 1444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A5B94-3EB6-4012-AE31-E1E2942D9A72}"/>
              </a:ext>
            </a:extLst>
          </p:cNvPr>
          <p:cNvSpPr/>
          <p:nvPr/>
        </p:nvSpPr>
        <p:spPr>
          <a:xfrm>
            <a:off x="6780908" y="4873109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(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But not today :(</a:t>
            </a:r>
            <a:r>
              <a:rPr lang="en-US" altLang="ko-KR" sz="1600" b="1" dirty="0"/>
              <a:t> 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04CA7-94A3-4E8E-8931-06B334DDEAC0}"/>
              </a:ext>
            </a:extLst>
          </p:cNvPr>
          <p:cNvSpPr txBox="1"/>
          <p:nvPr/>
        </p:nvSpPr>
        <p:spPr>
          <a:xfrm>
            <a:off x="1019179" y="1393605"/>
            <a:ext cx="55792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Slope ≥ 15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°, 2 km</a:t>
            </a:r>
            <a:r>
              <a:rPr lang="en-US" altLang="ko-KR" sz="1200" dirty="0"/>
              <a:t> ≤ Diameter ≤ 150 km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518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C1AA5E-F9AC-46B0-B93B-416EB197E0F0}"/>
              </a:ext>
            </a:extLst>
          </p:cNvPr>
          <p:cNvSpPr/>
          <p:nvPr/>
        </p:nvSpPr>
        <p:spPr>
          <a:xfrm>
            <a:off x="4752000" y="1800000"/>
            <a:ext cx="3960000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7B7A67-CAFB-4C75-9FCF-62249A546C71}"/>
              </a:ext>
            </a:extLst>
          </p:cNvPr>
          <p:cNvGrpSpPr/>
          <p:nvPr/>
        </p:nvGrpSpPr>
        <p:grpSpPr>
          <a:xfrm>
            <a:off x="5426077" y="3000646"/>
            <a:ext cx="2963233" cy="2092363"/>
            <a:chOff x="5426077" y="3000646"/>
            <a:chExt cx="2963233" cy="2092363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9A4A7B69-A71C-4349-BF93-C80EC75AF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1" b="4298"/>
            <a:stretch/>
          </p:blipFill>
          <p:spPr>
            <a:xfrm>
              <a:off x="5426077" y="3000646"/>
              <a:ext cx="2963233" cy="20923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FACA2D2-96B0-49ED-A68A-CAFEACB1C8E5}"/>
                    </a:ext>
                  </a:extLst>
                </p14:cNvPr>
                <p14:cNvContentPartPr/>
                <p14:nvPr/>
              </p14:nvContentPartPr>
              <p14:xfrm>
                <a:off x="7147984" y="3738540"/>
                <a:ext cx="483480" cy="325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FACA2D2-96B0-49ED-A68A-CAFEACB1C8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8984" y="3729540"/>
                  <a:ext cx="501120" cy="343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9BC5CF9-5BFC-4DFE-8E1C-B4A87BC76DC5}"/>
              </a:ext>
            </a:extLst>
          </p:cNvPr>
          <p:cNvSpPr/>
          <p:nvPr/>
        </p:nvSpPr>
        <p:spPr>
          <a:xfrm>
            <a:off x="432000" y="1800000"/>
            <a:ext cx="3960000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1CA63F-0712-461A-B329-06D14EB35811}"/>
              </a:ext>
            </a:extLst>
          </p:cNvPr>
          <p:cNvSpPr txBox="1"/>
          <p:nvPr/>
        </p:nvSpPr>
        <p:spPr>
          <a:xfrm rot="1200000">
            <a:off x="1068959" y="3000896"/>
            <a:ext cx="1934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Normal vector of the wall</a:t>
            </a:r>
            <a:endParaRPr lang="ko-KR" altLang="en-US" sz="1200" dirty="0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8770509-A6E1-469C-AEEF-824702C16388}"/>
              </a:ext>
            </a:extLst>
          </p:cNvPr>
          <p:cNvSpPr>
            <a:spLocks noChangeAspect="1"/>
          </p:cNvSpPr>
          <p:nvPr/>
        </p:nvSpPr>
        <p:spPr>
          <a:xfrm flipH="1">
            <a:off x="2224182" y="2888037"/>
            <a:ext cx="1440000" cy="1440000"/>
          </a:xfrm>
          <a:prstGeom prst="arc">
            <a:avLst>
              <a:gd name="adj1" fmla="val 20433783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B7691FD2-7ABE-4C6A-9EC2-2292FBEBF8C2}"/>
              </a:ext>
            </a:extLst>
          </p:cNvPr>
          <p:cNvSpPr>
            <a:spLocks noChangeAspect="1"/>
          </p:cNvSpPr>
          <p:nvPr/>
        </p:nvSpPr>
        <p:spPr>
          <a:xfrm flipH="1">
            <a:off x="2153795" y="3802229"/>
            <a:ext cx="720000" cy="720000"/>
          </a:xfrm>
          <a:prstGeom prst="arc">
            <a:avLst>
              <a:gd name="adj1" fmla="val 18165404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035F865-5D25-43B7-B79B-28F32D4B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Which Properties do we use?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EB473-156D-416C-B71E-911AC16F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EDA975-70CB-46D6-88A1-8D461882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C3689-3F74-49D5-ADF9-830459DB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BB17F-06CE-426F-96D5-2A18A615D6DB}"/>
                  </a:ext>
                </a:extLst>
              </p:cNvPr>
              <p:cNvSpPr txBox="1"/>
              <p:nvPr/>
            </p:nvSpPr>
            <p:spPr>
              <a:xfrm>
                <a:off x="1258578" y="1909474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slope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BB17F-06CE-426F-96D5-2A18A615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78" y="1909474"/>
                <a:ext cx="2306845" cy="416011"/>
              </a:xfrm>
              <a:prstGeom prst="rect">
                <a:avLst/>
              </a:prstGeom>
              <a:blipFill>
                <a:blip r:embed="rId6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881C2C-3267-4956-8223-AE60210DB93B}"/>
              </a:ext>
            </a:extLst>
          </p:cNvPr>
          <p:cNvSpPr txBox="1"/>
          <p:nvPr/>
        </p:nvSpPr>
        <p:spPr>
          <a:xfrm>
            <a:off x="432000" y="138698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Morphological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41363-463A-441B-992B-7389CC6DF81F}"/>
              </a:ext>
            </a:extLst>
          </p:cNvPr>
          <p:cNvSpPr txBox="1"/>
          <p:nvPr/>
        </p:nvSpPr>
        <p:spPr>
          <a:xfrm>
            <a:off x="4752000" y="138698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Optical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5CCC22-522D-42E4-BD70-96C146DF5A05}"/>
                  </a:ext>
                </a:extLst>
              </p:cNvPr>
              <p:cNvSpPr txBox="1"/>
              <p:nvPr/>
            </p:nvSpPr>
            <p:spPr>
              <a:xfrm>
                <a:off x="5497475" y="1909474"/>
                <a:ext cx="2469050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reflectance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750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ym typeface="Wingdings" panose="05000000000000000000" pitchFamily="2" charset="2"/>
                  </a:rPr>
                  <a:t>,</a:t>
                </a:r>
                <a:r>
                  <a: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altLang="ko-KR" sz="1600" b="1" i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5CCC22-522D-42E4-BD70-96C146DF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475" y="1909474"/>
                <a:ext cx="2469050" cy="416011"/>
              </a:xfrm>
              <a:prstGeom prst="rect">
                <a:avLst/>
              </a:prstGeom>
              <a:blipFill>
                <a:blip r:embed="rId7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부분 원형 12">
            <a:extLst>
              <a:ext uri="{FF2B5EF4-FFF2-40B4-BE49-F238E27FC236}">
                <a16:creationId xmlns:a16="http://schemas.microsoft.com/office/drawing/2014/main" id="{88BFFA8F-348A-4D47-9878-FD6F50ABF196}"/>
              </a:ext>
            </a:extLst>
          </p:cNvPr>
          <p:cNvSpPr/>
          <p:nvPr/>
        </p:nvSpPr>
        <p:spPr>
          <a:xfrm>
            <a:off x="2413094" y="3355800"/>
            <a:ext cx="3600000" cy="3600000"/>
          </a:xfrm>
          <a:prstGeom prst="pie">
            <a:avLst>
              <a:gd name="adj1" fmla="val 10800190"/>
              <a:gd name="adj2" fmla="val 16200000"/>
            </a:avLst>
          </a:prstGeom>
          <a:solidFill>
            <a:schemeClr val="accent4">
              <a:lumMod val="90000"/>
            </a:schemeClr>
          </a:solidFill>
          <a:ln w="381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CE8BAE-1D52-4D94-A835-0DE744EEDFF3}"/>
              </a:ext>
            </a:extLst>
          </p:cNvPr>
          <p:cNvCxnSpPr>
            <a:cxnSpLocks/>
          </p:cNvCxnSpPr>
          <p:nvPr/>
        </p:nvCxnSpPr>
        <p:spPr>
          <a:xfrm rot="2400000">
            <a:off x="2623655" y="4577291"/>
            <a:ext cx="1800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133FF5C3-12EA-4D5D-9E09-3A6546680D84}"/>
              </a:ext>
            </a:extLst>
          </p:cNvPr>
          <p:cNvSpPr>
            <a:spLocks noChangeAspect="1"/>
          </p:cNvSpPr>
          <p:nvPr/>
        </p:nvSpPr>
        <p:spPr>
          <a:xfrm flipH="1">
            <a:off x="3878600" y="4801378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26086-A072-44CE-9397-48D12F7C8504}"/>
              </a:ext>
            </a:extLst>
          </p:cNvPr>
          <p:cNvSpPr txBox="1"/>
          <p:nvPr/>
        </p:nvSpPr>
        <p:spPr>
          <a:xfrm>
            <a:off x="3473770" y="4889118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/>
              <a:t>Lat.</a:t>
            </a:r>
            <a:endParaRPr lang="ko-KR" altLang="en-US" sz="14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924D55-9F72-4986-A169-2F1AE41E812D}"/>
              </a:ext>
            </a:extLst>
          </p:cNvPr>
          <p:cNvCxnSpPr>
            <a:cxnSpLocks/>
          </p:cNvCxnSpPr>
          <p:nvPr/>
        </p:nvCxnSpPr>
        <p:spPr>
          <a:xfrm rot="7800000">
            <a:off x="2122928" y="3981610"/>
            <a:ext cx="14400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56833A-EE89-43F3-8AEA-DFCF52BCCC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700634" y="4172243"/>
            <a:ext cx="18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9E9C23-2997-4479-9787-8DE002CD54E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5382" y="3622077"/>
            <a:ext cx="226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B701EB-075A-4FF4-8286-DBC9144A8EA6}"/>
              </a:ext>
            </a:extLst>
          </p:cNvPr>
          <p:cNvGrpSpPr/>
          <p:nvPr/>
        </p:nvGrpSpPr>
        <p:grpSpPr>
          <a:xfrm rot="2400000">
            <a:off x="2735288" y="3227676"/>
            <a:ext cx="704" cy="1369707"/>
            <a:chOff x="4479302" y="2712391"/>
            <a:chExt cx="704" cy="6809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029D05-3A6B-43EF-A0E4-4AFD73DE38E8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815C992-40D1-4C26-BC6E-F9AEE991B3BB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>
            <a:extLst>
              <a:ext uri="{FF2B5EF4-FFF2-40B4-BE49-F238E27FC236}">
                <a16:creationId xmlns:a16="http://schemas.microsoft.com/office/drawing/2014/main" id="{CB9B11E1-AEEA-4105-88BE-791EF76DF276}"/>
              </a:ext>
            </a:extLst>
          </p:cNvPr>
          <p:cNvSpPr>
            <a:spLocks noChangeAspect="1"/>
          </p:cNvSpPr>
          <p:nvPr/>
        </p:nvSpPr>
        <p:spPr>
          <a:xfrm rot="7800000" flipH="1">
            <a:off x="2698642" y="3488287"/>
            <a:ext cx="540000" cy="540000"/>
          </a:xfrm>
          <a:prstGeom prst="arc">
            <a:avLst>
              <a:gd name="adj1" fmla="val 20990024"/>
              <a:gd name="adj2" fmla="val 18641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B78BE3-B367-488D-8C92-264DF7D81F3C}"/>
              </a:ext>
            </a:extLst>
          </p:cNvPr>
          <p:cNvCxnSpPr>
            <a:cxnSpLocks/>
          </p:cNvCxnSpPr>
          <p:nvPr/>
        </p:nvCxnSpPr>
        <p:spPr>
          <a:xfrm flipV="1">
            <a:off x="3099874" y="3243308"/>
            <a:ext cx="142599" cy="266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DC4E47-FD4B-4E44-808B-B98029B7576B}"/>
                  </a:ext>
                </a:extLst>
              </p:cNvPr>
              <p:cNvSpPr txBox="1"/>
              <p:nvPr/>
            </p:nvSpPr>
            <p:spPr>
              <a:xfrm>
                <a:off x="3196088" y="2967059"/>
                <a:ext cx="275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DC4E47-FD4B-4E44-808B-B98029B75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88" y="2967059"/>
                <a:ext cx="275204" cy="276999"/>
              </a:xfrm>
              <a:prstGeom prst="rect">
                <a:avLst/>
              </a:prstGeom>
              <a:blipFill>
                <a:blip r:embed="rId8"/>
                <a:stretch>
                  <a:fillRect l="-17778" r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96BFFE-18F6-4818-9AE8-CDD3529E434C}"/>
              </a:ext>
            </a:extLst>
          </p:cNvPr>
          <p:cNvCxnSpPr>
            <a:cxnSpLocks/>
          </p:cNvCxnSpPr>
          <p:nvPr/>
        </p:nvCxnSpPr>
        <p:spPr>
          <a:xfrm flipV="1">
            <a:off x="862567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BC291-8CDB-41C4-80F4-311F0B277812}"/>
                  </a:ext>
                </a:extLst>
              </p:cNvPr>
              <p:cNvSpPr txBox="1"/>
              <p:nvPr/>
            </p:nvSpPr>
            <p:spPr>
              <a:xfrm>
                <a:off x="1881238" y="329116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BC291-8CDB-41C4-80F4-311F0B277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238" y="3291164"/>
                <a:ext cx="260456" cy="276999"/>
              </a:xfrm>
              <a:prstGeom prst="rect">
                <a:avLst/>
              </a:prstGeom>
              <a:blipFill>
                <a:blip r:embed="rId9"/>
                <a:stretch>
                  <a:fillRect l="-21429" r="-714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2307B1-5F91-424D-8C29-5E163ECC7859}"/>
                  </a:ext>
                </a:extLst>
              </p:cNvPr>
              <p:cNvSpPr txBox="1"/>
              <p:nvPr/>
            </p:nvSpPr>
            <p:spPr>
              <a:xfrm>
                <a:off x="1872509" y="379125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2307B1-5F91-424D-8C29-5E163ECC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9" y="3791254"/>
                <a:ext cx="260456" cy="276999"/>
              </a:xfrm>
              <a:prstGeom prst="rect">
                <a:avLst/>
              </a:prstGeom>
              <a:blipFill>
                <a:blip r:embed="rId10"/>
                <a:stretch>
                  <a:fillRect l="-18605" r="-697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2442EA6-02AF-4887-9000-71F4A9CF601F}"/>
                  </a:ext>
                </a:extLst>
              </p:cNvPr>
              <p:cNvSpPr txBox="1"/>
              <p:nvPr/>
            </p:nvSpPr>
            <p:spPr>
              <a:xfrm>
                <a:off x="1258578" y="2188642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incident angle</a:t>
                </a:r>
                <a:r>
                  <a:rPr lang="en-US" altLang="ko-KR" sz="16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2442EA6-02AF-4887-9000-71F4A9CF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78" y="2188642"/>
                <a:ext cx="2306845" cy="416011"/>
              </a:xfrm>
              <a:prstGeom prst="rect">
                <a:avLst/>
              </a:prstGeom>
              <a:blipFill>
                <a:blip r:embed="rId11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5EB4C0-ED61-48BE-B22C-A98C3D895FA7}"/>
                  </a:ext>
                </a:extLst>
              </p:cNvPr>
              <p:cNvSpPr txBox="1"/>
              <p:nvPr/>
            </p:nvSpPr>
            <p:spPr>
              <a:xfrm>
                <a:off x="5497475" y="2188642"/>
                <a:ext cx="2469050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optical maturity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𝑂𝑀𝐴𝑇</m:t>
                    </m:r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5EB4C0-ED61-48BE-B22C-A98C3D89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475" y="2188642"/>
                <a:ext cx="2469050" cy="416011"/>
              </a:xfrm>
              <a:prstGeom prst="rect">
                <a:avLst/>
              </a:prstGeom>
              <a:blipFill>
                <a:blip r:embed="rId12"/>
                <a:stretch>
                  <a:fillRect l="-1235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3C4B4E7-BA76-4E77-B67D-357CD18342B2}"/>
              </a:ext>
            </a:extLst>
          </p:cNvPr>
          <p:cNvSpPr txBox="1"/>
          <p:nvPr/>
        </p:nvSpPr>
        <p:spPr>
          <a:xfrm>
            <a:off x="630798" y="3343611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solar wind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CD1294-C190-4FE2-A894-58EF9EBDD54E}"/>
              </a:ext>
            </a:extLst>
          </p:cNvPr>
          <p:cNvSpPr txBox="1"/>
          <p:nvPr/>
        </p:nvSpPr>
        <p:spPr>
          <a:xfrm>
            <a:off x="630798" y="3895244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solar wind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8215C22-7D00-4D91-AF7C-80ADFBFEB590}"/>
              </a:ext>
            </a:extLst>
          </p:cNvPr>
          <p:cNvCxnSpPr>
            <a:cxnSpLocks/>
          </p:cNvCxnSpPr>
          <p:nvPr/>
        </p:nvCxnSpPr>
        <p:spPr>
          <a:xfrm flipV="1">
            <a:off x="1167873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A8E6C5-1ABD-4E8D-A347-07A1C6F5634A}"/>
              </a:ext>
            </a:extLst>
          </p:cNvPr>
          <p:cNvCxnSpPr>
            <a:cxnSpLocks/>
          </p:cNvCxnSpPr>
          <p:nvPr/>
        </p:nvCxnSpPr>
        <p:spPr>
          <a:xfrm flipV="1">
            <a:off x="1473179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24EDC5D-E314-4CB0-8962-4FECC91BA67A}"/>
              </a:ext>
            </a:extLst>
          </p:cNvPr>
          <p:cNvCxnSpPr>
            <a:cxnSpLocks/>
          </p:cNvCxnSpPr>
          <p:nvPr/>
        </p:nvCxnSpPr>
        <p:spPr>
          <a:xfrm flipV="1">
            <a:off x="862567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2EA922-6A14-43C0-BB09-48F72996EBD5}"/>
              </a:ext>
            </a:extLst>
          </p:cNvPr>
          <p:cNvCxnSpPr>
            <a:cxnSpLocks/>
          </p:cNvCxnSpPr>
          <p:nvPr/>
        </p:nvCxnSpPr>
        <p:spPr>
          <a:xfrm flipV="1">
            <a:off x="1167873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440CD4-A6EB-4019-A89E-057B5D7C9245}"/>
              </a:ext>
            </a:extLst>
          </p:cNvPr>
          <p:cNvCxnSpPr>
            <a:cxnSpLocks/>
          </p:cNvCxnSpPr>
          <p:nvPr/>
        </p:nvCxnSpPr>
        <p:spPr>
          <a:xfrm flipV="1">
            <a:off x="1473179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C8CD912-63B4-43A6-9A58-46D89E09DE6C}"/>
              </a:ext>
            </a:extLst>
          </p:cNvPr>
          <p:cNvCxnSpPr>
            <a:cxnSpLocks/>
          </p:cNvCxnSpPr>
          <p:nvPr/>
        </p:nvCxnSpPr>
        <p:spPr>
          <a:xfrm rot="12000000" flipV="1">
            <a:off x="868538" y="3252714"/>
            <a:ext cx="216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6731D2F-11DB-492B-9F94-18D5927BBAA9}"/>
              </a:ext>
            </a:extLst>
          </p:cNvPr>
          <p:cNvSpPr txBox="1"/>
          <p:nvPr/>
        </p:nvSpPr>
        <p:spPr>
          <a:xfrm>
            <a:off x="6678320" y="2789034"/>
            <a:ext cx="1708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/>
              <a:t>Lucey et al. (2000)</a:t>
            </a:r>
            <a:endParaRPr lang="ko-KR" altLang="en-US" sz="11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AE6C8A6-E6A1-422E-9FE9-D9E9C627E769}"/>
              </a:ext>
            </a:extLst>
          </p:cNvPr>
          <p:cNvGrpSpPr/>
          <p:nvPr/>
        </p:nvGrpSpPr>
        <p:grpSpPr>
          <a:xfrm>
            <a:off x="4943536" y="3292882"/>
            <a:ext cx="466593" cy="1620000"/>
            <a:chOff x="4829274" y="2939862"/>
            <a:chExt cx="466593" cy="1620000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304FF012-8488-4661-A0CC-5FF928F83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8782" y="2939862"/>
              <a:ext cx="0" cy="162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B70B1364-693E-4DB1-A181-76729FA4781C}"/>
                    </a:ext>
                  </a:extLst>
                </p:cNvPr>
                <p:cNvSpPr/>
                <p:nvPr/>
              </p:nvSpPr>
              <p:spPr>
                <a:xfrm>
                  <a:off x="4829274" y="3492139"/>
                  <a:ext cx="466593" cy="512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950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750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B70B1364-693E-4DB1-A181-76729FA47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274" y="3492139"/>
                  <a:ext cx="466593" cy="51256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B46529A-AC52-4E4C-BDC6-A9C51B6225C0}"/>
              </a:ext>
            </a:extLst>
          </p:cNvPr>
          <p:cNvGrpSpPr/>
          <p:nvPr/>
        </p:nvGrpSpPr>
        <p:grpSpPr>
          <a:xfrm>
            <a:off x="5668909" y="5107612"/>
            <a:ext cx="2520000" cy="288147"/>
            <a:chOff x="5554647" y="4905390"/>
            <a:chExt cx="2520000" cy="288147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C5EF6CE-4665-4592-B787-DC3930C6D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647" y="4949442"/>
              <a:ext cx="25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A5E87CC-C553-4F15-8C6C-264856832535}"/>
                    </a:ext>
                  </a:extLst>
                </p:cNvPr>
                <p:cNvSpPr/>
                <p:nvPr/>
              </p:nvSpPr>
              <p:spPr>
                <a:xfrm>
                  <a:off x="6609071" y="4905390"/>
                  <a:ext cx="466593" cy="2881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750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A5E87CC-C553-4F15-8C6C-264856832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071" y="4905390"/>
                  <a:ext cx="466593" cy="2881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5146D48-5502-4DAC-871A-5A02A99AC4AF}"/>
              </a:ext>
            </a:extLst>
          </p:cNvPr>
          <p:cNvSpPr/>
          <p:nvPr/>
        </p:nvSpPr>
        <p:spPr>
          <a:xfrm>
            <a:off x="5129138" y="2767508"/>
            <a:ext cx="1080000" cy="197934"/>
          </a:xfrm>
          <a:prstGeom prst="rect">
            <a:avLst/>
          </a:prstGeom>
          <a:noFill/>
        </p:spPr>
        <p:txBody>
          <a:bodyPr wrap="square" lIns="0" tIns="0" rIns="0" bIns="36000" anchor="ctr" anchorCtr="0">
            <a:spAutoFit/>
          </a:bodyPr>
          <a:lstStyle/>
          <a:p>
            <a:pPr algn="ctr"/>
            <a:r>
              <a:rPr lang="en-US" altLang="ko-KR" sz="1050" i="1" dirty="0"/>
              <a:t>Hyper-mature</a:t>
            </a:r>
            <a:endParaRPr lang="ko-KR" altLang="en-US" sz="1050" i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7D1871D-4E6C-44DC-B6E9-39C9521F2892}"/>
              </a:ext>
            </a:extLst>
          </p:cNvPr>
          <p:cNvSpPr>
            <a:spLocks noChangeAspect="1"/>
          </p:cNvSpPr>
          <p:nvPr/>
        </p:nvSpPr>
        <p:spPr>
          <a:xfrm>
            <a:off x="5631584" y="3210992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1527E61-B039-4B61-A30F-642E9B4B6A89}"/>
              </a:ext>
            </a:extLst>
          </p:cNvPr>
          <p:cNvSpPr>
            <a:spLocks noChangeAspect="1"/>
          </p:cNvSpPr>
          <p:nvPr/>
        </p:nvSpPr>
        <p:spPr>
          <a:xfrm>
            <a:off x="4142635" y="508672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410848-4C2B-41F5-BA00-B49D6A60EBF5}"/>
              </a:ext>
            </a:extLst>
          </p:cNvPr>
          <p:cNvCxnSpPr>
            <a:cxnSpLocks/>
          </p:cNvCxnSpPr>
          <p:nvPr/>
        </p:nvCxnSpPr>
        <p:spPr>
          <a:xfrm rot="14400000" flipV="1">
            <a:off x="2095634" y="3938416"/>
            <a:ext cx="5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D346EBE-7C87-446F-8067-EE265468D1F4}"/>
              </a:ext>
            </a:extLst>
          </p:cNvPr>
          <p:cNvCxnSpPr>
            <a:cxnSpLocks/>
            <a:stCxn id="93" idx="5"/>
          </p:cNvCxnSpPr>
          <p:nvPr/>
        </p:nvCxnSpPr>
        <p:spPr>
          <a:xfrm>
            <a:off x="5693040" y="3272448"/>
            <a:ext cx="654420" cy="79580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A31114-79D5-4F0C-8012-C760F91B4A32}"/>
              </a:ext>
            </a:extLst>
          </p:cNvPr>
          <p:cNvGrpSpPr/>
          <p:nvPr/>
        </p:nvGrpSpPr>
        <p:grpSpPr>
          <a:xfrm>
            <a:off x="5713325" y="3289028"/>
            <a:ext cx="2489937" cy="454676"/>
            <a:chOff x="5711204" y="3327128"/>
            <a:chExt cx="2489937" cy="45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680D9D0-D4DB-4BC1-90D9-87D97A6244C7}"/>
                    </a:ext>
                  </a:extLst>
                </p:cNvPr>
                <p:cNvSpPr/>
                <p:nvPr/>
              </p:nvSpPr>
              <p:spPr>
                <a:xfrm>
                  <a:off x="6198359" y="3327128"/>
                  <a:ext cx="2002782" cy="4546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7200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𝟕𝟓𝟎</m:t>
                                        </m:r>
                                      </m:sub>
                                    </m:sSub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𝟗𝟓𝟎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𝟕𝟓𝟎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000" b="1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680D9D0-D4DB-4BC1-90D9-87D97A624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359" y="3327128"/>
                  <a:ext cx="2002782" cy="454676"/>
                </a:xfrm>
                <a:prstGeom prst="rect">
                  <a:avLst/>
                </a:prstGeom>
                <a:blipFill>
                  <a:blip r:embed="rId15"/>
                  <a:stretch>
                    <a:fillRect b="-13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2ADCF96-90C7-4F29-9E9B-E35088031B6E}"/>
                    </a:ext>
                  </a:extLst>
                </p:cNvPr>
                <p:cNvSpPr/>
                <p:nvPr/>
              </p:nvSpPr>
              <p:spPr>
                <a:xfrm>
                  <a:off x="5711204" y="3477094"/>
                  <a:ext cx="57547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𝑶𝑴𝑨𝑻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2ADCF96-90C7-4F29-9E9B-E35088031B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204" y="3477094"/>
                  <a:ext cx="57547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6316" r="-4211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DB0D50B-6015-4155-A130-F330369857F9}"/>
                  </a:ext>
                </a:extLst>
              </p:cNvPr>
              <p:cNvSpPr/>
              <p:nvPr/>
            </p:nvSpPr>
            <p:spPr>
              <a:xfrm>
                <a:off x="5322253" y="2955203"/>
                <a:ext cx="693771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36000" tIns="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DB0D50B-6015-4155-A130-F33036985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53" y="2955203"/>
                <a:ext cx="693771" cy="251795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1B835-2F0E-479F-A57A-8784B89BA953}"/>
                  </a:ext>
                </a:extLst>
              </p:cNvPr>
              <p:cNvSpPr txBox="1"/>
              <p:nvPr/>
            </p:nvSpPr>
            <p:spPr>
              <a:xfrm>
                <a:off x="432000" y="5536160"/>
                <a:ext cx="3960000" cy="469085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rtlCol="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The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rgbClr val="DC143C"/>
                    </a:solidFill>
                  </a:rPr>
                  <a:t>, the more </a:t>
                </a:r>
                <a:r>
                  <a:rPr lang="en-US" altLang="ko-KR" sz="1600" dirty="0"/>
                  <a:t>flux</a:t>
                </a:r>
                <a:r>
                  <a:rPr lang="en-US" altLang="ko-KR" sz="1600" b="1" dirty="0">
                    <a:solidFill>
                      <a:srgbClr val="DC143C"/>
                    </a:solidFill>
                  </a:rPr>
                  <a:t>.</a:t>
                </a:r>
                <a:endParaRPr lang="ko-KR" altLang="en-US" sz="16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1B835-2F0E-479F-A57A-8784B89BA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5536160"/>
                <a:ext cx="3960000" cy="469085"/>
              </a:xfrm>
              <a:prstGeom prst="rect">
                <a:avLst/>
              </a:prstGeom>
              <a:blipFill>
                <a:blip r:embed="rId18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5496BD-048E-4F08-83B4-5E79E1EB28BC}"/>
                  </a:ext>
                </a:extLst>
              </p:cNvPr>
              <p:cNvSpPr txBox="1"/>
              <p:nvPr/>
            </p:nvSpPr>
            <p:spPr>
              <a:xfrm>
                <a:off x="4752000" y="5536160"/>
                <a:ext cx="3960000" cy="469085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rtlCol="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The smaller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𝑂𝑀𝐴𝑇</m:t>
                    </m:r>
                    <m:r>
                      <a:rPr lang="en-US" altLang="ko-KR" sz="1600" b="1" i="1" smtClean="0">
                        <a:solidFill>
                          <a:srgbClr val="DC1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dirty="0">
                    <a:solidFill>
                      <a:srgbClr val="DC143C"/>
                    </a:solidFill>
                  </a:rPr>
                  <a:t>, the more </a:t>
                </a:r>
                <a:r>
                  <a:rPr lang="en-US" altLang="ko-KR" sz="1600" dirty="0"/>
                  <a:t>mature</a:t>
                </a:r>
                <a:r>
                  <a:rPr lang="en-US" altLang="ko-KR" sz="1600" b="1" dirty="0">
                    <a:solidFill>
                      <a:srgbClr val="DC143C"/>
                    </a:solidFill>
                  </a:rPr>
                  <a:t>.</a:t>
                </a:r>
                <a:endParaRPr lang="ko-KR" altLang="en-US" sz="16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5496BD-048E-4F08-83B4-5E79E1EB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5536160"/>
                <a:ext cx="3960000" cy="469085"/>
              </a:xfrm>
              <a:prstGeom prst="rect">
                <a:avLst/>
              </a:prstGeom>
              <a:blipFill>
                <a:blip r:embed="rId19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그룹 82">
            <a:extLst>
              <a:ext uri="{FF2B5EF4-FFF2-40B4-BE49-F238E27FC236}">
                <a16:creationId xmlns:a16="http://schemas.microsoft.com/office/drawing/2014/main" id="{5BFD7B23-D493-4C9A-9959-15F5E7D8D7AB}"/>
              </a:ext>
            </a:extLst>
          </p:cNvPr>
          <p:cNvGrpSpPr/>
          <p:nvPr/>
        </p:nvGrpSpPr>
        <p:grpSpPr>
          <a:xfrm>
            <a:off x="432000" y="5445867"/>
            <a:ext cx="8280000" cy="840252"/>
            <a:chOff x="432000" y="5445867"/>
            <a:chExt cx="8280000" cy="84025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BD652DA-D152-47A8-ACB5-2F296F41E7C3}"/>
                </a:ext>
              </a:extLst>
            </p:cNvPr>
            <p:cNvSpPr/>
            <p:nvPr/>
          </p:nvSpPr>
          <p:spPr>
            <a:xfrm>
              <a:off x="432000" y="5445867"/>
              <a:ext cx="8280000" cy="8402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E227D0-6C08-4715-AE71-95872F99EFBF}"/>
                </a:ext>
              </a:extLst>
            </p:cNvPr>
            <p:cNvSpPr txBox="1"/>
            <p:nvPr/>
          </p:nvSpPr>
          <p:spPr>
            <a:xfrm>
              <a:off x="3805194" y="5647541"/>
              <a:ext cx="1536238" cy="4369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rIns="72000" bIns="72000" rtlCol="0" anchor="ctr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DC143C"/>
                  </a:solidFill>
                  <a:sym typeface="Wingdings" panose="05000000000000000000" pitchFamily="2" charset="2"/>
                </a:rPr>
                <a:t>More </a:t>
              </a:r>
              <a:r>
                <a:rPr lang="en-US" altLang="ko-KR" dirty="0">
                  <a:sym typeface="Wingdings" panose="05000000000000000000" pitchFamily="2" charset="2"/>
                </a:rPr>
                <a:t>flux</a:t>
              </a:r>
              <a:endParaRPr lang="ko-KR" altLang="en-US" b="1" dirty="0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3B2AAA3-4FF6-4CE4-9C5F-D94020C41A58}"/>
                    </a:ext>
                  </a:extLst>
                </p:cNvPr>
                <p:cNvSpPr txBox="1"/>
                <p:nvPr/>
              </p:nvSpPr>
              <p:spPr>
                <a:xfrm>
                  <a:off x="1882286" y="5647541"/>
                  <a:ext cx="1449238" cy="4369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72000" tIns="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ko-KR" altLang="en-US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3B2AAA3-4FF6-4CE4-9C5F-D94020C41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6" y="5647541"/>
                  <a:ext cx="1449238" cy="436905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DD3A2B-6A9B-424E-AB4A-8F2BD2D8DF58}"/>
                    </a:ext>
                  </a:extLst>
                </p:cNvPr>
                <p:cNvSpPr txBox="1"/>
                <p:nvPr/>
              </p:nvSpPr>
              <p:spPr>
                <a:xfrm>
                  <a:off x="5815102" y="5552643"/>
                  <a:ext cx="1848453" cy="6267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72000" tIns="0" rIns="72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DC143C"/>
                      </a:solidFill>
                    </a:rPr>
                    <a:t>Darker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a14:m>
                  <a:endParaRPr lang="en-US" altLang="ko-KR" b="0" dirty="0"/>
                </a:p>
                <a:p>
                  <a:pPr algn="ctr"/>
                  <a:r>
                    <a:rPr lang="en-US" altLang="ko-KR" b="1" dirty="0">
                      <a:solidFill>
                        <a:srgbClr val="DC143C"/>
                      </a:solidFill>
                    </a:rPr>
                    <a:t>Smaller</a:t>
                  </a:r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DD3A2B-6A9B-424E-AB4A-8F2BD2D8D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02" y="5552643"/>
                  <a:ext cx="1848453" cy="626701"/>
                </a:xfrm>
                <a:prstGeom prst="rect">
                  <a:avLst/>
                </a:prstGeom>
                <a:blipFill>
                  <a:blip r:embed="rId21"/>
                  <a:stretch>
                    <a:fillRect l="-990" t="-12621" r="-660" b="-106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화살표: 오른쪽 93">
              <a:extLst>
                <a:ext uri="{FF2B5EF4-FFF2-40B4-BE49-F238E27FC236}">
                  <a16:creationId xmlns:a16="http://schemas.microsoft.com/office/drawing/2014/main" id="{3AA845C8-97C1-4914-B501-BC9A648C7D25}"/>
                </a:ext>
              </a:extLst>
            </p:cNvPr>
            <p:cNvSpPr/>
            <p:nvPr/>
          </p:nvSpPr>
          <p:spPr>
            <a:xfrm>
              <a:off x="3388359" y="5685993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C68ED6B7-89F4-4357-9327-7AD4E971C172}"/>
                </a:ext>
              </a:extLst>
            </p:cNvPr>
            <p:cNvSpPr/>
            <p:nvPr/>
          </p:nvSpPr>
          <p:spPr>
            <a:xfrm>
              <a:off x="5398267" y="5685993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1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4F8188-B691-42AA-952C-E8B54289F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320920"/>
            <a:ext cx="6181344" cy="472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OMAT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Slope(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38" t="-14773" b="-26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07304E-9F5C-46F0-939B-7E8B76A263E3}"/>
              </a:ext>
            </a:extLst>
          </p:cNvPr>
          <p:cNvGrpSpPr/>
          <p:nvPr/>
        </p:nvGrpSpPr>
        <p:grpSpPr>
          <a:xfrm>
            <a:off x="3881550" y="5903595"/>
            <a:ext cx="2629152" cy="247517"/>
            <a:chOff x="1096155" y="3322320"/>
            <a:chExt cx="1624185" cy="247517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C948892-85DB-470A-978D-3B3FAFD69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B32C53-2496-40E2-905C-8DF54D9187ED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69E90-1A85-49FA-8CE5-806C1B0A66FE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46B334A-03D3-42FB-B6AA-1A335E8AE5F6}"/>
                  </a:ext>
                </a:extLst>
              </p:cNvPr>
              <p:cNvSpPr/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46B334A-03D3-42FB-B6AA-1A335E8AE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3CE6B43-08AE-4970-96FA-7D70F67B3C8C}"/>
              </a:ext>
            </a:extLst>
          </p:cNvPr>
          <p:cNvGrpSpPr/>
          <p:nvPr/>
        </p:nvGrpSpPr>
        <p:grpSpPr>
          <a:xfrm>
            <a:off x="946656" y="5903595"/>
            <a:ext cx="2629152" cy="247517"/>
            <a:chOff x="1096155" y="3322320"/>
            <a:chExt cx="1624185" cy="247517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51CE9780-289C-4349-BC0E-D615420D9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7A951E7-7AD2-4430-A605-290112609A28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6AD3584-D527-4515-B7E3-CD53241E8F50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8F7A665-578C-451D-B787-7719DD17A301}"/>
                  </a:ext>
                </a:extLst>
              </p:cNvPr>
              <p:cNvSpPr/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8F7A665-578C-451D-B787-7719DD17A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5EBE3F9-D661-42CE-A31F-158984460511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4686992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2DF1054-0C9A-401E-B92D-883610B7F784}"/>
                  </a:ext>
                </a:extLst>
              </p:cNvPr>
              <p:cNvSpPr/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2DF1054-0C9A-401E-B92D-883610B7F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57BB98C-569C-4F60-877D-0B2736774D83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2465963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5CA3590-FA2E-4DFB-A917-2493FD7D5DC6}"/>
                  </a:ext>
                </a:extLst>
              </p:cNvPr>
              <p:cNvSpPr/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5CA3590-FA2E-4DFB-A917-2493FD7D5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E18F977-034A-499D-829B-EE5DBF5783B1}"/>
              </a:ext>
            </a:extLst>
          </p:cNvPr>
          <p:cNvSpPr txBox="1"/>
          <p:nvPr/>
        </p:nvSpPr>
        <p:spPr>
          <a:xfrm>
            <a:off x="1106757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EF-wall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079B2A-79DE-49F3-899B-81B595472A06}"/>
              </a:ext>
            </a:extLst>
          </p:cNvPr>
          <p:cNvSpPr txBox="1"/>
          <p:nvPr/>
        </p:nvSpPr>
        <p:spPr>
          <a:xfrm>
            <a:off x="1106757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PF-wall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41FB2-6F8E-4021-ACB1-C471168B8365}"/>
              </a:ext>
            </a:extLst>
          </p:cNvPr>
          <p:cNvSpPr txBox="1"/>
          <p:nvPr/>
        </p:nvSpPr>
        <p:spPr>
          <a:xfrm>
            <a:off x="4087734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E-wall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ECCFA-6BA0-470F-8D8B-A993A8D1209D}"/>
              </a:ext>
            </a:extLst>
          </p:cNvPr>
          <p:cNvSpPr txBox="1"/>
          <p:nvPr/>
        </p:nvSpPr>
        <p:spPr>
          <a:xfrm>
            <a:off x="4087734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W-wall</a:t>
            </a:r>
            <a:endParaRPr lang="ko-KR" alt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4CA99E-E34D-4DB6-AFDA-F42C1178B074}"/>
              </a:ext>
            </a:extLst>
          </p:cNvPr>
          <p:cNvSpPr txBox="1"/>
          <p:nvPr/>
        </p:nvSpPr>
        <p:spPr>
          <a:xfrm>
            <a:off x="6504535" y="1431150"/>
            <a:ext cx="23400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Slope decreases</a:t>
            </a:r>
          </a:p>
          <a:p>
            <a:pPr algn="ctr"/>
            <a:r>
              <a:rPr lang="en-US" altLang="ko-KR" b="1" dirty="0"/>
              <a:t>over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37695E-02FA-49E8-80E5-8715BABF7E66}"/>
              </a:ext>
            </a:extLst>
          </p:cNvPr>
          <p:cNvSpPr txBox="1"/>
          <p:nvPr/>
        </p:nvSpPr>
        <p:spPr>
          <a:xfrm>
            <a:off x="6504535" y="2229153"/>
            <a:ext cx="2340000" cy="32316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/>
              <a:t>Micrometeoritic</a:t>
            </a:r>
            <a:r>
              <a:rPr lang="en-US" altLang="ko-KR" sz="1400" dirty="0"/>
              <a:t> bombardment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Seismic shaking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Topographic diffusion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Landslides</a:t>
            </a:r>
          </a:p>
          <a:p>
            <a:pPr algn="ctr"/>
            <a:r>
              <a:rPr lang="en-US" altLang="ko-KR" sz="1400" dirty="0"/>
              <a:t>(Advective mass wasting)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Deposition</a:t>
            </a:r>
          </a:p>
          <a:p>
            <a:pPr algn="ctr"/>
            <a:r>
              <a:rPr lang="en-US" altLang="ko-KR" sz="1400" dirty="0"/>
              <a:t>(lofted dust or distal ejecta)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Thermal</a:t>
            </a:r>
          </a:p>
          <a:p>
            <a:pPr algn="ctr"/>
            <a:r>
              <a:rPr lang="en-US" altLang="ko-KR" sz="1400" dirty="0"/>
              <a:t>expansion and contraction</a:t>
            </a:r>
          </a:p>
        </p:txBody>
      </p:sp>
    </p:spTree>
    <p:extLst>
      <p:ext uri="{BB962C8B-B14F-4D97-AF65-F5344CB8AC3E}">
        <p14:creationId xmlns:p14="http://schemas.microsoft.com/office/powerpoint/2010/main" val="298671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3829A1-6C1C-4AFE-AC14-28C4AFC8C643}"/>
              </a:ext>
            </a:extLst>
          </p:cNvPr>
          <p:cNvGrpSpPr/>
          <p:nvPr/>
        </p:nvGrpSpPr>
        <p:grpSpPr>
          <a:xfrm>
            <a:off x="624675" y="3297516"/>
            <a:ext cx="4652438" cy="2745407"/>
            <a:chOff x="577050" y="1583017"/>
            <a:chExt cx="4652438" cy="2745407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E478FAD-B6F9-4287-B328-D12C9F56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4"/>
            <a:stretch/>
          </p:blipFill>
          <p:spPr>
            <a:xfrm>
              <a:off x="577050" y="2772561"/>
              <a:ext cx="4652438" cy="1191533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D408EA5-8B3C-4E75-B70A-EF9BF6C6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474" y="3952150"/>
              <a:ext cx="4569037" cy="37627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71431D3-25D2-4934-8190-D367E3859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31"/>
            <a:stretch/>
          </p:blipFill>
          <p:spPr>
            <a:xfrm>
              <a:off x="577249" y="1583017"/>
              <a:ext cx="4647759" cy="120945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F783C4-9F39-4FE2-B31E-CDB636B6E95B}"/>
              </a:ext>
            </a:extLst>
          </p:cNvPr>
          <p:cNvGrpSpPr/>
          <p:nvPr/>
        </p:nvGrpSpPr>
        <p:grpSpPr>
          <a:xfrm>
            <a:off x="990600" y="1636327"/>
            <a:ext cx="4168393" cy="1510301"/>
            <a:chOff x="933450" y="4636702"/>
            <a:chExt cx="4168393" cy="151030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922544E-459B-41D9-898D-2FB0011D231B}"/>
                </a:ext>
              </a:extLst>
            </p:cNvPr>
            <p:cNvGrpSpPr/>
            <p:nvPr/>
          </p:nvGrpSpPr>
          <p:grpSpPr>
            <a:xfrm>
              <a:off x="933450" y="4684327"/>
              <a:ext cx="1420024" cy="1415051"/>
              <a:chOff x="5327600" y="1260000"/>
              <a:chExt cx="1420024" cy="14150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072F0A1-685B-4493-9D4D-DF671019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6401" r="7523" b="50696"/>
              <a:stretch/>
            </p:blipFill>
            <p:spPr>
              <a:xfrm>
                <a:off x="5327600" y="1260000"/>
                <a:ext cx="1420024" cy="141505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7B9971-181A-4E18-99F8-9F9BD10E7B56}"/>
                  </a:ext>
                </a:extLst>
              </p:cNvPr>
              <p:cNvSpPr txBox="1"/>
              <p:nvPr/>
            </p:nvSpPr>
            <p:spPr>
              <a:xfrm>
                <a:off x="6314281" y="1838841"/>
                <a:ext cx="396510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 err="1">
                    <a:solidFill>
                      <a:schemeClr val="accent3"/>
                    </a:solidFill>
                  </a:rPr>
                  <a:t>est</a:t>
                </a:r>
                <a:endParaRPr lang="en-US" altLang="ko-KR" sz="12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E2EF37-2E71-4EAC-A72E-387EEFECD0A5}"/>
                  </a:ext>
                </a:extLst>
              </p:cNvPr>
              <p:cNvSpPr txBox="1"/>
              <p:nvPr/>
            </p:nvSpPr>
            <p:spPr>
              <a:xfrm>
                <a:off x="5362053" y="1838841"/>
                <a:ext cx="437034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DC143C"/>
                    </a:solidFill>
                  </a:rPr>
                  <a:t>W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est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B73E75-3309-4888-8288-5F9F63E58D6B}"/>
                  </a:ext>
                </a:extLst>
              </p:cNvPr>
              <p:cNvSpPr txBox="1"/>
              <p:nvPr/>
            </p:nvSpPr>
            <p:spPr>
              <a:xfrm>
                <a:off x="5440208" y="1292302"/>
                <a:ext cx="1194805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quator </a:t>
                </a:r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acing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EE66F2-8243-498C-ACFD-B473A5D8FF94}"/>
                  </a:ext>
                </a:extLst>
              </p:cNvPr>
              <p:cNvSpPr txBox="1"/>
              <p:nvPr/>
            </p:nvSpPr>
            <p:spPr>
              <a:xfrm>
                <a:off x="5568449" y="2370689"/>
                <a:ext cx="938326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ole </a:t>
                </a:r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acing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3E9459-D7FF-4270-BECB-7B02E657B195}"/>
                </a:ext>
              </a:extLst>
            </p:cNvPr>
            <p:cNvSpPr txBox="1"/>
            <p:nvPr/>
          </p:nvSpPr>
          <p:spPr>
            <a:xfrm>
              <a:off x="2581843" y="4636702"/>
              <a:ext cx="252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At</a:t>
              </a:r>
              <a:r>
                <a:rPr lang="ko-KR" altLang="en-US" sz="1400" dirty="0"/>
                <a:t> </a:t>
              </a:r>
              <a:r>
                <a:rPr lang="en-US" altLang="ko-KR" sz="1400" b="1" dirty="0"/>
                <a:t>north</a:t>
              </a:r>
              <a:r>
                <a:rPr lang="en-US" altLang="ko-KR" sz="1400" dirty="0"/>
                <a:t>ern hemisphere,</a:t>
              </a:r>
            </a:p>
            <a:p>
              <a:r>
                <a:rPr lang="en-US" altLang="ko-KR" sz="1400" b="1" dirty="0"/>
                <a:t>N</a:t>
              </a:r>
              <a:r>
                <a:rPr lang="en-US" altLang="ko-KR" sz="1400" dirty="0"/>
                <a:t>orth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E</a:t>
              </a:r>
              <a:r>
                <a:rPr lang="en-US" altLang="ko-KR" sz="1400" dirty="0"/>
                <a:t>quator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  <a:p>
              <a:r>
                <a:rPr lang="en-US" altLang="ko-KR" sz="1400" b="1" dirty="0"/>
                <a:t>S</a:t>
              </a:r>
              <a:r>
                <a:rPr lang="en-US" altLang="ko-KR" sz="1400" dirty="0"/>
                <a:t>outh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P</a:t>
              </a:r>
              <a:r>
                <a:rPr lang="en-US" altLang="ko-KR" sz="1400" dirty="0"/>
                <a:t>ole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92009D-BDEC-4228-9598-EE93ABECB1A5}"/>
                </a:ext>
              </a:extLst>
            </p:cNvPr>
            <p:cNvSpPr txBox="1"/>
            <p:nvPr/>
          </p:nvSpPr>
          <p:spPr>
            <a:xfrm>
              <a:off x="2581843" y="5408339"/>
              <a:ext cx="252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At</a:t>
              </a:r>
              <a:r>
                <a:rPr lang="ko-KR" altLang="en-US" sz="1400" dirty="0"/>
                <a:t> </a:t>
              </a:r>
              <a:r>
                <a:rPr lang="en-US" altLang="ko-KR" sz="1400" b="1" dirty="0"/>
                <a:t>south</a:t>
              </a:r>
              <a:r>
                <a:rPr lang="en-US" altLang="ko-KR" sz="1400" dirty="0"/>
                <a:t>ern hemisphere,</a:t>
              </a:r>
            </a:p>
            <a:p>
              <a:r>
                <a:rPr lang="en-US" altLang="ko-KR" sz="1400" b="1" dirty="0"/>
                <a:t>N</a:t>
              </a:r>
              <a:r>
                <a:rPr lang="en-US" altLang="ko-KR" sz="1400" dirty="0"/>
                <a:t>orth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P</a:t>
              </a:r>
              <a:r>
                <a:rPr lang="en-US" altLang="ko-KR" sz="1400" dirty="0"/>
                <a:t>ole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  <a:p>
              <a:r>
                <a:rPr lang="en-US" altLang="ko-KR" sz="1400" b="1" dirty="0"/>
                <a:t>S</a:t>
              </a:r>
              <a:r>
                <a:rPr lang="en-US" altLang="ko-KR" sz="1400" dirty="0"/>
                <a:t>outh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E</a:t>
              </a:r>
              <a:r>
                <a:rPr lang="en-US" altLang="ko-KR" sz="1400" dirty="0"/>
                <a:t>quator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F51AE51-CAC4-48D2-A51D-6D4E90020D07}"/>
              </a:ext>
            </a:extLst>
          </p:cNvPr>
          <p:cNvGrpSpPr/>
          <p:nvPr/>
        </p:nvGrpSpPr>
        <p:grpSpPr>
          <a:xfrm>
            <a:off x="5254044" y="2404774"/>
            <a:ext cx="3648456" cy="3703676"/>
            <a:chOff x="5063544" y="2614324"/>
            <a:chExt cx="3648456" cy="3703676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605AD6E-63C0-410B-96E2-2AD08545C161}"/>
                </a:ext>
              </a:extLst>
            </p:cNvPr>
            <p:cNvSpPr/>
            <p:nvPr/>
          </p:nvSpPr>
          <p:spPr>
            <a:xfrm>
              <a:off x="5063545" y="2639815"/>
              <a:ext cx="3648455" cy="36781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AD4DE7C-7D12-47BF-934E-1917EB05A5E7}"/>
                </a:ext>
              </a:extLst>
            </p:cNvPr>
            <p:cNvGrpSpPr/>
            <p:nvPr/>
          </p:nvGrpSpPr>
          <p:grpSpPr>
            <a:xfrm>
              <a:off x="5626102" y="3553096"/>
              <a:ext cx="2963233" cy="2092363"/>
              <a:chOff x="5626102" y="3553096"/>
              <a:chExt cx="2963233" cy="2092363"/>
            </a:xfrm>
          </p:grpSpPr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C0540D8D-A271-48B5-A9BE-FB01C6A23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81" b="4298"/>
              <a:stretch/>
            </p:blipFill>
            <p:spPr>
              <a:xfrm>
                <a:off x="5626102" y="355309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906B082-418B-4AAA-BD0B-D8233097C52B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/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6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6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blipFill>
                  <a:blip r:embed="rId10"/>
                  <a:stretch>
                    <a:fillRect b="-191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/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6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endPara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blipFill>
                  <a:blip r:embed="rId11"/>
                  <a:stretch>
                    <a:fillRect l="-1235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6D05CB-5EAE-4BF8-AB50-EB0ACB3366D1}"/>
                </a:ext>
              </a:extLst>
            </p:cNvPr>
            <p:cNvSpPr txBox="1"/>
            <p:nvPr/>
          </p:nvSpPr>
          <p:spPr>
            <a:xfrm>
              <a:off x="6878345" y="33414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17F5A06-9D8C-4F90-AB75-CA65E73F07BE}"/>
                </a:ext>
              </a:extLst>
            </p:cNvPr>
            <p:cNvGrpSpPr/>
            <p:nvPr/>
          </p:nvGrpSpPr>
          <p:grpSpPr>
            <a:xfrm>
              <a:off x="5143561" y="3845332"/>
              <a:ext cx="466593" cy="1620000"/>
              <a:chOff x="5029299" y="3492312"/>
              <a:chExt cx="466593" cy="1620000"/>
            </a:xfrm>
          </p:grpSpPr>
          <p:cxnSp>
            <p:nvCxnSpPr>
              <p:cNvPr id="246" name="직선 화살표 연결선 245">
                <a:extLst>
                  <a:ext uri="{FF2B5EF4-FFF2-40B4-BE49-F238E27FC236}">
                    <a16:creationId xmlns:a16="http://schemas.microsoft.com/office/drawing/2014/main" id="{3D96698F-D07A-4CF7-AC07-ED75B4DCD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8807" y="349231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/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5B71086B-C1E5-44BE-A493-2DDDE9A14277}"/>
                </a:ext>
              </a:extLst>
            </p:cNvPr>
            <p:cNvGrpSpPr/>
            <p:nvPr/>
          </p:nvGrpSpPr>
          <p:grpSpPr>
            <a:xfrm>
              <a:off x="5868934" y="5660062"/>
              <a:ext cx="2520000" cy="288147"/>
              <a:chOff x="5754672" y="5457840"/>
              <a:chExt cx="2520000" cy="288147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8AFD3F9A-E3A1-42ED-8BA1-C18FAC03C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4672" y="550189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/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98431D0-6750-4894-934D-4D2BDCBFE9EF}"/>
                </a:ext>
              </a:extLst>
            </p:cNvPr>
            <p:cNvSpPr/>
            <p:nvPr/>
          </p:nvSpPr>
          <p:spPr>
            <a:xfrm>
              <a:off x="5329163" y="33199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2CBC2D2-B498-4335-979F-D7DA1AE76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609" y="37634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ADE7E97-02A0-4197-A35B-E9CE1A7C5D63}"/>
                </a:ext>
              </a:extLst>
            </p:cNvPr>
            <p:cNvCxnSpPr>
              <a:cxnSpLocks/>
              <a:stCxn id="237" idx="5"/>
            </p:cNvCxnSpPr>
            <p:nvPr/>
          </p:nvCxnSpPr>
          <p:spPr>
            <a:xfrm>
              <a:off x="5893065" y="38248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BF13217-5EB4-451D-A9A4-7E2BBF227CD0}"/>
                </a:ext>
              </a:extLst>
            </p:cNvPr>
            <p:cNvGrpSpPr/>
            <p:nvPr/>
          </p:nvGrpSpPr>
          <p:grpSpPr>
            <a:xfrm>
              <a:off x="5913350" y="3841478"/>
              <a:ext cx="2489937" cy="454676"/>
              <a:chOff x="5911229" y="387957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/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/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316" r="-421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/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blipFill>
                  <a:blip r:embed="rId16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/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blipFill>
                  <a:blip r:embed="rId17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4485CD7-8FF5-4682-8241-3145693C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using crater wall-quadrants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85B89-D84F-4825-A975-AA9D2622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135A23-EA1E-4F25-8ABD-F9D91F2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90" name="슬라이드 번호 개체 틀 4">
            <a:extLst>
              <a:ext uri="{FF2B5EF4-FFF2-40B4-BE49-F238E27FC236}">
                <a16:creationId xmlns:a16="http://schemas.microsoft.com/office/drawing/2014/main" id="{78DEA30A-69E7-43CB-91AB-0DC8B7E3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7AC9C0F-EE01-4483-9B51-8B597F1BCF90}"/>
              </a:ext>
            </a:extLst>
          </p:cNvPr>
          <p:cNvSpPr txBox="1"/>
          <p:nvPr/>
        </p:nvSpPr>
        <p:spPr>
          <a:xfrm>
            <a:off x="676275" y="1290480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Sim et al. (2017)</a:t>
            </a:r>
            <a:endParaRPr lang="ko-KR" altLang="en-US" sz="1400" b="1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7578756-CEB0-4C1F-93E3-98B8478F53A0}"/>
              </a:ext>
            </a:extLst>
          </p:cNvPr>
          <p:cNvCxnSpPr>
            <a:cxnSpLocks/>
          </p:cNvCxnSpPr>
          <p:nvPr/>
        </p:nvCxnSpPr>
        <p:spPr>
          <a:xfrm flipV="1">
            <a:off x="1084385" y="5988035"/>
            <a:ext cx="19826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E3DA057-1DBC-4F95-AA07-1539857C85DA}"/>
              </a:ext>
            </a:extLst>
          </p:cNvPr>
          <p:cNvCxnSpPr>
            <a:cxnSpLocks/>
          </p:cNvCxnSpPr>
          <p:nvPr/>
        </p:nvCxnSpPr>
        <p:spPr>
          <a:xfrm flipH="1">
            <a:off x="650196" y="3323397"/>
            <a:ext cx="1" cy="11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5C74BBD-217E-4FA0-A563-0D57866F69E2}"/>
                  </a:ext>
                </a:extLst>
              </p:cNvPr>
              <p:cNvSpPr txBox="1"/>
              <p:nvPr/>
            </p:nvSpPr>
            <p:spPr>
              <a:xfrm rot="16200000">
                <a:off x="77449" y="3709509"/>
                <a:ext cx="72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5C74BBD-217E-4FA0-A563-0D57866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449" y="3709509"/>
                <a:ext cx="720000" cy="307777"/>
              </a:xfrm>
              <a:prstGeom prst="rect">
                <a:avLst/>
              </a:prstGeom>
              <a:blipFill>
                <a:blip r:embed="rId18"/>
                <a:stretch>
                  <a:fillRect l="-1923" t="-2500" r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41646E72-B714-4776-8E02-E5ADFFF94E96}"/>
              </a:ext>
            </a:extLst>
          </p:cNvPr>
          <p:cNvCxnSpPr>
            <a:cxnSpLocks/>
          </p:cNvCxnSpPr>
          <p:nvPr/>
        </p:nvCxnSpPr>
        <p:spPr>
          <a:xfrm flipH="1">
            <a:off x="3138307" y="5992650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83F52CC2-98AC-4BE1-B24E-95CD6D03B4DF}"/>
              </a:ext>
            </a:extLst>
          </p:cNvPr>
          <p:cNvCxnSpPr>
            <a:cxnSpLocks/>
          </p:cNvCxnSpPr>
          <p:nvPr/>
        </p:nvCxnSpPr>
        <p:spPr>
          <a:xfrm>
            <a:off x="4215226" y="5988509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5FA5EF-1FF5-4959-A1AE-765EEC0F0FCA}"/>
              </a:ext>
            </a:extLst>
          </p:cNvPr>
          <p:cNvCxnSpPr>
            <a:cxnSpLocks/>
          </p:cNvCxnSpPr>
          <p:nvPr/>
        </p:nvCxnSpPr>
        <p:spPr>
          <a:xfrm flipH="1">
            <a:off x="643624" y="4528971"/>
            <a:ext cx="1" cy="10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54AFC55-9E3D-4496-86D2-5E88F4F38FE8}"/>
                  </a:ext>
                </a:extLst>
              </p:cNvPr>
              <p:cNvSpPr txBox="1"/>
              <p:nvPr/>
            </p:nvSpPr>
            <p:spPr>
              <a:xfrm rot="16200000">
                <a:off x="-96398" y="4915083"/>
                <a:ext cx="105455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𝑶𝑴𝑨𝑻</m:t>
                    </m:r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54AFC55-9E3D-4496-86D2-5E88F4F3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6398" y="4915083"/>
                <a:ext cx="1054551" cy="307777"/>
              </a:xfrm>
              <a:prstGeom prst="rect">
                <a:avLst/>
              </a:prstGeom>
              <a:blipFill>
                <a:blip r:embed="rId19"/>
                <a:stretch>
                  <a:fillRect t="-114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6C33F3CE-F31D-4DC7-884D-6CF14F985247}"/>
              </a:ext>
            </a:extLst>
          </p:cNvPr>
          <p:cNvSpPr txBox="1"/>
          <p:nvPr/>
        </p:nvSpPr>
        <p:spPr>
          <a:xfrm>
            <a:off x="1571110" y="5834147"/>
            <a:ext cx="10318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Latitude ↑</a:t>
            </a:r>
            <a:endParaRPr lang="ko-KR" altLang="en-US" sz="140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CA20DB-6CA2-4AC6-B438-FF29DC5E8DA1}"/>
              </a:ext>
            </a:extLst>
          </p:cNvPr>
          <p:cNvSpPr txBox="1"/>
          <p:nvPr/>
        </p:nvSpPr>
        <p:spPr>
          <a:xfrm>
            <a:off x="3610286" y="5836691"/>
            <a:ext cx="1080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Longitude</a:t>
            </a:r>
            <a:endParaRPr lang="ko-KR" altLang="en-US" sz="1400" b="1" dirty="0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A184B2DC-9974-432C-A6FB-EAFBBF98AAC5}"/>
              </a:ext>
            </a:extLst>
          </p:cNvPr>
          <p:cNvGrpSpPr/>
          <p:nvPr/>
        </p:nvGrpSpPr>
        <p:grpSpPr>
          <a:xfrm>
            <a:off x="5254044" y="1260001"/>
            <a:ext cx="5099366" cy="5096100"/>
            <a:chOff x="5254044" y="1260001"/>
            <a:chExt cx="5099366" cy="5096100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87FC14E-1E4C-4900-A848-65886E405D17}"/>
                </a:ext>
              </a:extLst>
            </p:cNvPr>
            <p:cNvSpPr/>
            <p:nvPr/>
          </p:nvSpPr>
          <p:spPr>
            <a:xfrm>
              <a:off x="5254044" y="1260001"/>
              <a:ext cx="3648455" cy="509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CE46B5B8-022D-4367-BB7C-606504A0BB4A}"/>
                </a:ext>
              </a:extLst>
            </p:cNvPr>
            <p:cNvGrpSpPr/>
            <p:nvPr/>
          </p:nvGrpSpPr>
          <p:grpSpPr>
            <a:xfrm>
              <a:off x="5888707" y="1522065"/>
              <a:ext cx="4464703" cy="4638235"/>
              <a:chOff x="5888707" y="1522065"/>
              <a:chExt cx="4464703" cy="4638235"/>
            </a:xfrm>
          </p:grpSpPr>
          <p:sp>
            <p:nvSpPr>
              <p:cNvPr id="322" name="부분 원형 321">
                <a:extLst>
                  <a:ext uri="{FF2B5EF4-FFF2-40B4-BE49-F238E27FC236}">
                    <a16:creationId xmlns:a16="http://schemas.microsoft.com/office/drawing/2014/main" id="{A07857CC-9D2D-453B-AFA7-31B9E19DE826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540084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원호 322">
                <a:extLst>
                  <a:ext uri="{FF2B5EF4-FFF2-40B4-BE49-F238E27FC236}">
                    <a16:creationId xmlns:a16="http://schemas.microsoft.com/office/drawing/2014/main" id="{CC7CBD8B-800A-4672-93E7-3D173B3C8E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64BB7134-BB7A-47EF-91D9-7D76AA1DCE0B}"/>
                  </a:ext>
                </a:extLst>
              </p:cNvPr>
              <p:cNvSpPr txBox="1"/>
              <p:nvPr/>
            </p:nvSpPr>
            <p:spPr>
              <a:xfrm>
                <a:off x="7821706" y="3571279"/>
                <a:ext cx="3173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1" dirty="0"/>
                  <a:t>Lat.</a:t>
                </a:r>
                <a:endParaRPr lang="ko-KR" altLang="en-US" sz="1400" b="1" dirty="0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DBFAF9D9-212F-4F2F-BC60-AF0EF1348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ABBBA427-CB9C-455B-BCA4-E33EF4D2D2FE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57479FBC-F69B-4057-AD06-96A9373D1BBD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341" name="직선 연결선 340">
                  <a:extLst>
                    <a:ext uri="{FF2B5EF4-FFF2-40B4-BE49-F238E27FC236}">
                      <a16:creationId xmlns:a16="http://schemas.microsoft.com/office/drawing/2014/main" id="{63B1D723-5A7D-47A0-9C72-178353473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직선 연결선 341">
                  <a:extLst>
                    <a:ext uri="{FF2B5EF4-FFF2-40B4-BE49-F238E27FC236}">
                      <a16:creationId xmlns:a16="http://schemas.microsoft.com/office/drawing/2014/main" id="{7820CB50-C746-4C1B-BD65-7C4FADCD7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0EEDCBD-4893-4D62-9527-3FB04F2E6ACE}"/>
                  </a:ext>
                </a:extLst>
              </p:cNvPr>
              <p:cNvSpPr txBox="1"/>
              <p:nvPr/>
            </p:nvSpPr>
            <p:spPr>
              <a:xfrm>
                <a:off x="7274387" y="1522065"/>
                <a:ext cx="81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quator</a:t>
                </a:r>
                <a:endParaRPr lang="en-US" altLang="ko-KR" sz="1400" b="1" dirty="0">
                  <a:solidFill>
                    <a:schemeClr val="accent3"/>
                  </a:solidFill>
                </a:endParaRP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DC0A854-92DF-496C-93D0-0A3F220A41BA}"/>
                  </a:ext>
                </a:extLst>
              </p:cNvPr>
              <p:cNvSpPr txBox="1"/>
              <p:nvPr/>
            </p:nvSpPr>
            <p:spPr>
              <a:xfrm>
                <a:off x="6440086" y="3022008"/>
                <a:ext cx="724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ole</a:t>
                </a:r>
                <a:endParaRPr lang="en-US" altLang="ko-KR" sz="1400" b="1" dirty="0">
                  <a:solidFill>
                    <a:schemeClr val="accent3"/>
                  </a:solidFill>
                </a:endParaRP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306DB892-0A8C-4CF3-A6B6-8B861F806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>
                <a:extLst>
                  <a:ext uri="{FF2B5EF4-FFF2-40B4-BE49-F238E27FC236}">
                    <a16:creationId xmlns:a16="http://schemas.microsoft.com/office/drawing/2014/main" id="{5B502A47-8B5F-4496-A38D-38A5E7B21154}"/>
                  </a:ext>
                </a:extLst>
              </p:cNvPr>
              <p:cNvCxnSpPr>
                <a:cxnSpLocks/>
              </p:cNvCxnSpPr>
              <p:nvPr/>
            </p:nvCxnSpPr>
            <p:spPr>
              <a:xfrm rot="19200000">
                <a:off x="6963971" y="4431710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2" name="그룹 331">
                <a:extLst>
                  <a:ext uri="{FF2B5EF4-FFF2-40B4-BE49-F238E27FC236}">
                    <a16:creationId xmlns:a16="http://schemas.microsoft.com/office/drawing/2014/main" id="{DA0A9E95-8179-487E-BA02-711F26456800}"/>
                  </a:ext>
                </a:extLst>
              </p:cNvPr>
              <p:cNvGrpSpPr/>
              <p:nvPr/>
            </p:nvGrpSpPr>
            <p:grpSpPr>
              <a:xfrm rot="19200000">
                <a:off x="7082821" y="4397170"/>
                <a:ext cx="704" cy="1369707"/>
                <a:chOff x="4479302" y="2712391"/>
                <a:chExt cx="704" cy="680989"/>
              </a:xfrm>
            </p:grpSpPr>
            <p:cxnSp>
              <p:nvCxnSpPr>
                <p:cNvPr id="339" name="직선 연결선 338">
                  <a:extLst>
                    <a:ext uri="{FF2B5EF4-FFF2-40B4-BE49-F238E27FC236}">
                      <a16:creationId xmlns:a16="http://schemas.microsoft.com/office/drawing/2014/main" id="{F34B508D-2275-43A8-85F9-F340EED55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 339">
                  <a:extLst>
                    <a:ext uri="{FF2B5EF4-FFF2-40B4-BE49-F238E27FC236}">
                      <a16:creationId xmlns:a16="http://schemas.microsoft.com/office/drawing/2014/main" id="{5FC194A2-9973-431F-970B-4F984209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4763058-A94C-4E93-81EC-C3774675E00B}"/>
                  </a:ext>
                </a:extLst>
              </p:cNvPr>
              <p:cNvSpPr txBox="1"/>
              <p:nvPr/>
            </p:nvSpPr>
            <p:spPr>
              <a:xfrm>
                <a:off x="6436343" y="4160321"/>
                <a:ext cx="7282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ole</a:t>
                </a: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CB6F895-3167-4FB9-9E72-45DFE2247E5D}"/>
                  </a:ext>
                </a:extLst>
              </p:cNvPr>
              <p:cNvSpPr txBox="1"/>
              <p:nvPr/>
            </p:nvSpPr>
            <p:spPr>
              <a:xfrm>
                <a:off x="7274387" y="5637080"/>
                <a:ext cx="81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quator </a:t>
                </a:r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5" name="원호 334">
                <a:extLst>
                  <a:ext uri="{FF2B5EF4-FFF2-40B4-BE49-F238E27FC236}">
                    <a16:creationId xmlns:a16="http://schemas.microsoft.com/office/drawing/2014/main" id="{19FF64C7-7540-4B23-84A2-F6A519F669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40000"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061702E-6CAB-4D30-BA1B-BBA038F1E3DD}"/>
                  </a:ext>
                </a:extLst>
              </p:cNvPr>
              <p:cNvSpPr txBox="1"/>
              <p:nvPr/>
            </p:nvSpPr>
            <p:spPr>
              <a:xfrm>
                <a:off x="8207101" y="155462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North</a:t>
                </a:r>
              </a:p>
              <a:p>
                <a:pPr algn="ctr"/>
                <a:r>
                  <a:rPr lang="en-US" altLang="ko-KR" sz="1400" b="1" dirty="0"/>
                  <a:t>Pole</a:t>
                </a:r>
                <a:endParaRPr lang="ko-KR" altLang="en-US" sz="1400" b="1" dirty="0"/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FC1A8EE7-A5B5-4F07-A20A-CFB1BD439337}"/>
                  </a:ext>
                </a:extLst>
              </p:cNvPr>
              <p:cNvSpPr txBox="1"/>
              <p:nvPr/>
            </p:nvSpPr>
            <p:spPr>
              <a:xfrm>
                <a:off x="8182699" y="5619114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South</a:t>
                </a:r>
              </a:p>
              <a:p>
                <a:pPr algn="ctr"/>
                <a:r>
                  <a:rPr lang="en-US" altLang="ko-KR" sz="1400" b="1" dirty="0"/>
                  <a:t>Pole</a:t>
                </a:r>
                <a:endParaRPr lang="ko-KR" altLang="en-US" sz="1400" b="1" dirty="0"/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FA746F97-4332-49E4-9783-3040CD019516}"/>
                  </a:ext>
                </a:extLst>
              </p:cNvPr>
              <p:cNvSpPr txBox="1"/>
              <p:nvPr/>
            </p:nvSpPr>
            <p:spPr>
              <a:xfrm>
                <a:off x="5888707" y="3699313"/>
                <a:ext cx="95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Equator</a:t>
                </a:r>
                <a:endParaRPr lang="ko-KR" altLang="en-US" sz="1400" b="1" dirty="0"/>
              </a:p>
            </p:txBody>
          </p:sp>
        </p:grp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ACEA6014-5A1B-444D-A73B-CC0347A40CC4}"/>
              </a:ext>
            </a:extLst>
          </p:cNvPr>
          <p:cNvGrpSpPr/>
          <p:nvPr/>
        </p:nvGrpSpPr>
        <p:grpSpPr>
          <a:xfrm>
            <a:off x="2418536" y="1158855"/>
            <a:ext cx="4915562" cy="2002084"/>
            <a:chOff x="2418536" y="1158855"/>
            <a:chExt cx="4915562" cy="2002084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0AA85F1-AD6B-4317-8A2F-FE8CA0C61B4B}"/>
                </a:ext>
              </a:extLst>
            </p:cNvPr>
            <p:cNvSpPr/>
            <p:nvPr/>
          </p:nvSpPr>
          <p:spPr>
            <a:xfrm>
              <a:off x="2470556" y="1158855"/>
              <a:ext cx="3883212" cy="2002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7" name="직선 화살표 연결선 366">
              <a:extLst>
                <a:ext uri="{FF2B5EF4-FFF2-40B4-BE49-F238E27FC236}">
                  <a16:creationId xmlns:a16="http://schemas.microsoft.com/office/drawing/2014/main" id="{C9AA0463-B7FB-4F3D-9830-5C03032F9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465" y="2322790"/>
              <a:ext cx="189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직선 화살표 연결선 367">
              <a:extLst>
                <a:ext uri="{FF2B5EF4-FFF2-40B4-BE49-F238E27FC236}">
                  <a16:creationId xmlns:a16="http://schemas.microsoft.com/office/drawing/2014/main" id="{C0D7D24D-F890-4933-8DDF-EEDB90FB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131" y="2869641"/>
              <a:ext cx="189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030D982A-C269-478F-9DD6-1B22C8019208}"/>
                </a:ext>
              </a:extLst>
            </p:cNvPr>
            <p:cNvGrpSpPr/>
            <p:nvPr/>
          </p:nvGrpSpPr>
          <p:grpSpPr>
            <a:xfrm>
              <a:off x="6269674" y="2046058"/>
              <a:ext cx="168165" cy="144000"/>
              <a:chOff x="6464351" y="1723572"/>
              <a:chExt cx="159780" cy="144000"/>
            </a:xfrm>
          </p:grpSpPr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AE20ED3A-04F2-45DD-8254-A37B2C944E8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DFF28CA0-3E9F-450F-A55F-C9B4C1F30C2D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ECBD2C92-6E53-45F3-81EF-F1539CA71F0C}"/>
                </a:ext>
              </a:extLst>
            </p:cNvPr>
            <p:cNvSpPr txBox="1"/>
            <p:nvPr/>
          </p:nvSpPr>
          <p:spPr>
            <a:xfrm>
              <a:off x="5338616" y="2883940"/>
              <a:ext cx="1116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9EE2C21F-7DD8-45E3-A2D0-D49F426EE014}"/>
                </a:ext>
              </a:extLst>
            </p:cNvPr>
            <p:cNvGrpSpPr/>
            <p:nvPr/>
          </p:nvGrpSpPr>
          <p:grpSpPr>
            <a:xfrm rot="2400000">
              <a:off x="6389320" y="2463952"/>
              <a:ext cx="168165" cy="144000"/>
              <a:chOff x="6464351" y="1723572"/>
              <a:chExt cx="159780" cy="144000"/>
            </a:xfrm>
          </p:grpSpPr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FF9CF654-6AC3-465F-A11F-921AF003A340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DA49B389-4D83-473B-8A2B-C7D0226C7D6E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CDD1D6CA-72AB-4E56-B715-3511C5F5E523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17495" y="2147843"/>
              <a:ext cx="0" cy="98512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833F1EF2-AA69-4215-BDC3-C30D11B56934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251747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별: 꼭짓점 5개 373">
              <a:extLst>
                <a:ext uri="{FF2B5EF4-FFF2-40B4-BE49-F238E27FC236}">
                  <a16:creationId xmlns:a16="http://schemas.microsoft.com/office/drawing/2014/main" id="{FAB2EC59-FE4A-4B3E-B849-804BB46461EB}"/>
                </a:ext>
              </a:extLst>
            </p:cNvPr>
            <p:cNvSpPr>
              <a:spLocks noChangeAspect="1"/>
            </p:cNvSpPr>
            <p:nvPr/>
          </p:nvSpPr>
          <p:spPr>
            <a:xfrm rot="1200000">
              <a:off x="5478545" y="1192085"/>
              <a:ext cx="378893" cy="360000"/>
            </a:xfrm>
            <a:prstGeom prst="star5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CEEFF6D-37B4-4BFC-A186-7B712BA46E67}"/>
                </a:ext>
              </a:extLst>
            </p:cNvPr>
            <p:cNvSpPr txBox="1"/>
            <p:nvPr/>
          </p:nvSpPr>
          <p:spPr>
            <a:xfrm>
              <a:off x="2688616" y="1354380"/>
              <a:ext cx="23021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Darker </a:t>
              </a:r>
              <a:r>
                <a:rPr lang="en-US" altLang="ko-KR" dirty="0"/>
                <a:t>Reflectance</a:t>
              </a:r>
              <a:endParaRPr lang="en-US" altLang="ko-KR" b="1" dirty="0">
                <a:solidFill>
                  <a:srgbClr val="DC143C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Smaller </a:t>
              </a:r>
              <a:r>
                <a:rPr lang="en-US" altLang="ko-KR" dirty="0"/>
                <a:t>OMAT</a:t>
              </a:r>
              <a:r>
                <a:rPr lang="en-US" altLang="ko-KR" baseline="30000" dirty="0"/>
                <a:t>※</a:t>
              </a:r>
            </a:p>
          </p:txBody>
        </p:sp>
        <p:sp>
          <p:nvSpPr>
            <p:cNvPr id="376" name="화살표: 오른쪽 375">
              <a:extLst>
                <a:ext uri="{FF2B5EF4-FFF2-40B4-BE49-F238E27FC236}">
                  <a16:creationId xmlns:a16="http://schemas.microsoft.com/office/drawing/2014/main" id="{67DDFAEF-AC57-465E-9173-D048D1DCDB67}"/>
                </a:ext>
              </a:extLst>
            </p:cNvPr>
            <p:cNvSpPr/>
            <p:nvPr/>
          </p:nvSpPr>
          <p:spPr>
            <a:xfrm flipH="1">
              <a:off x="4999003" y="1497545"/>
              <a:ext cx="378893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7" name="직선 화살표 연결선 376">
              <a:extLst>
                <a:ext uri="{FF2B5EF4-FFF2-40B4-BE49-F238E27FC236}">
                  <a16:creationId xmlns:a16="http://schemas.microsoft.com/office/drawing/2014/main" id="{655735C2-1A26-462E-90D0-EC99760730E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392" y="2869641"/>
              <a:ext cx="11366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직선 화살표 연결선 377">
              <a:extLst>
                <a:ext uri="{FF2B5EF4-FFF2-40B4-BE49-F238E27FC236}">
                  <a16:creationId xmlns:a16="http://schemas.microsoft.com/office/drawing/2014/main" id="{2570DCAE-E9C9-4E94-9414-736EEE9C17B3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02985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직선 화살표 연결선 378">
              <a:extLst>
                <a:ext uri="{FF2B5EF4-FFF2-40B4-BE49-F238E27FC236}">
                  <a16:creationId xmlns:a16="http://schemas.microsoft.com/office/drawing/2014/main" id="{44AC4961-3406-4528-BB19-DAFF31EFC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431" y="2322790"/>
              <a:ext cx="11366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CB048CE8-829C-4CE0-A1E8-9DB5550B9275}"/>
                </a:ext>
              </a:extLst>
            </p:cNvPr>
            <p:cNvSpPr txBox="1"/>
            <p:nvPr/>
          </p:nvSpPr>
          <p:spPr>
            <a:xfrm>
              <a:off x="5607320" y="1354380"/>
              <a:ext cx="1614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381" name="직선 화살표 연결선 380">
              <a:extLst>
                <a:ext uri="{FF2B5EF4-FFF2-40B4-BE49-F238E27FC236}">
                  <a16:creationId xmlns:a16="http://schemas.microsoft.com/office/drawing/2014/main" id="{C70AB99B-17BF-4639-9D91-8F6DDDC3EBDE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273199" y="2147107"/>
              <a:ext cx="1060899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213ADE-5466-444B-9ED4-0149A70672C7}"/>
                </a:ext>
              </a:extLst>
            </p:cNvPr>
            <p:cNvSpPr txBox="1"/>
            <p:nvPr/>
          </p:nvSpPr>
          <p:spPr>
            <a:xfrm>
              <a:off x="2418536" y="2237398"/>
              <a:ext cx="32802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※ OMAT : Optical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Maturity</a:t>
              </a:r>
            </a:p>
            <a:p>
              <a:pPr algn="ctr"/>
              <a:r>
                <a:rPr lang="en-US" altLang="ko-KR" sz="1400" b="1" dirty="0"/>
                <a:t>The more mature, the smaller OMAT.</a:t>
              </a:r>
            </a:p>
            <a:p>
              <a:pPr algn="ctr"/>
              <a:r>
                <a:rPr lang="en-US" altLang="ko-KR" sz="1400" dirty="0"/>
                <a:t>(Lucey et al., 2000)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6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81F92-F0F2-4C85-8299-75869173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&amp; Global Map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5864D-35EF-49FC-BECE-1553BE4B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CBBD2-0D42-45A9-99DC-162B6483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9319C-7618-4F9D-83F3-C7D78693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6D05F0-DFEE-43EF-A071-A78188A3CD17}"/>
              </a:ext>
            </a:extLst>
          </p:cNvPr>
          <p:cNvSpPr/>
          <p:nvPr/>
        </p:nvSpPr>
        <p:spPr>
          <a:xfrm>
            <a:off x="3006852" y="5597052"/>
            <a:ext cx="3663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600" dirty="0"/>
              <a:t>Approximately</a:t>
            </a:r>
            <a:r>
              <a:rPr lang="ko-KR" altLang="en-US" sz="1600" dirty="0"/>
              <a:t> </a:t>
            </a:r>
            <a:r>
              <a:rPr lang="en-US" altLang="ko-KR" sz="1600" dirty="0"/>
              <a:t>complete</a:t>
            </a:r>
            <a:r>
              <a:rPr lang="ko-KR" altLang="en-US" sz="1600" dirty="0"/>
              <a:t> </a:t>
            </a:r>
            <a:r>
              <a:rPr lang="en-US" altLang="ko-KR" sz="1600" dirty="0"/>
              <a:t>for</a:t>
            </a:r>
            <a:r>
              <a:rPr lang="ko-KR" altLang="en-US" sz="1600" dirty="0"/>
              <a:t> </a:t>
            </a:r>
            <a:r>
              <a:rPr lang="en-US" altLang="ko-KR" sz="1600" dirty="0"/>
              <a:t>all</a:t>
            </a:r>
            <a:r>
              <a:rPr lang="ko-KR" altLang="en-US" sz="1600" dirty="0"/>
              <a:t> </a:t>
            </a:r>
            <a:r>
              <a:rPr lang="en-US" altLang="ko-KR" sz="1600" dirty="0"/>
              <a:t>craters</a:t>
            </a:r>
          </a:p>
          <a:p>
            <a:pPr algn="ctr" latinLnBrk="1"/>
            <a:r>
              <a:rPr lang="en-US" altLang="ko-KR" sz="1600" dirty="0"/>
              <a:t>larger than about 1-2 km in diameter.</a:t>
            </a:r>
            <a:endParaRPr lang="ko-KR" altLang="en-US" sz="16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43A8420-1738-4C88-BDDF-042B058A6B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670548" y="5495586"/>
            <a:ext cx="479552" cy="393854"/>
          </a:xfrm>
          <a:prstGeom prst="bentConnector3">
            <a:avLst>
              <a:gd name="adj1" fmla="val 1011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8EB4D5-B7EB-41F9-BF7F-422992A82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6999"/>
              </p:ext>
            </p:extLst>
          </p:nvPr>
        </p:nvGraphicFramePr>
        <p:xfrm>
          <a:off x="438913" y="3549439"/>
          <a:ext cx="8280001" cy="2632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9005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3244557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716439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38608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Topography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Photometry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Digital Elevation Map(DEM)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Reflectance (415 ~ 1550 nm)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9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Instrument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LOLA [+ SELENE Terrain Camera]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(Lunar Orbiter Laser Altimeter)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(Multi-band Imager)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59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Spacecraft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(Lunar Reconnaissance Orbiter)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SELENE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Selenographical</a:t>
                      </a:r>
                      <a:r>
                        <a:rPr lang="en-US" altLang="ko-KR" sz="1400" dirty="0"/>
                        <a:t> and Engineering Explorer)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-60° ~ +60°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512 </a:t>
                      </a:r>
                      <a:r>
                        <a:rPr lang="en-US" altLang="ko-KR" sz="1400" b="1" dirty="0" err="1"/>
                        <a:t>ppd</a:t>
                      </a:r>
                      <a:r>
                        <a:rPr lang="en-US" altLang="ko-KR" sz="1400" b="1" dirty="0"/>
                        <a:t> (≈ 60 m/pixel)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E862BE-9529-4008-B3E9-5CA19ED7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77108"/>
              </p:ext>
            </p:extLst>
          </p:nvPr>
        </p:nvGraphicFramePr>
        <p:xfrm>
          <a:off x="438913" y="1365726"/>
          <a:ext cx="8280001" cy="1713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8187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3260907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260907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6644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2015 DB (LPI)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2018 DB (Robbins et al.)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4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 Number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 1.3 million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497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Information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Latitude &amp; Longitude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3497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Diameter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Major/Minor-axis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0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B991813-7FDF-4645-BB03-D3CD23CD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CB39CC-0D72-43A2-97F2-FCEBF3AD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DF553D-BA71-4570-ADC1-B4025851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F0574-02A1-4C06-88EB-5ECD9E6C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62658-BEF8-4E1E-8D0D-C315CEE1DA12}"/>
              </a:ext>
            </a:extLst>
          </p:cNvPr>
          <p:cNvSpPr txBox="1"/>
          <p:nvPr/>
        </p:nvSpPr>
        <p:spPr>
          <a:xfrm>
            <a:off x="3440475" y="1371791"/>
            <a:ext cx="226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Elevation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4469A-024C-441B-92C6-BB72DAF7698D}"/>
              </a:ext>
            </a:extLst>
          </p:cNvPr>
          <p:cNvSpPr txBox="1"/>
          <p:nvPr/>
        </p:nvSpPr>
        <p:spPr>
          <a:xfrm>
            <a:off x="6064578" y="2333775"/>
            <a:ext cx="2306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slope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azimuth angle</a:t>
            </a:r>
          </a:p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incident angle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A3E6F1B-6221-4635-A5B5-2270C7901B52}"/>
              </a:ext>
            </a:extLst>
          </p:cNvPr>
          <p:cNvSpPr/>
          <p:nvPr/>
        </p:nvSpPr>
        <p:spPr>
          <a:xfrm rot="5400000">
            <a:off x="2637000" y="2620950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565C450-7F8F-457E-A06E-EC27F1682148}"/>
              </a:ext>
            </a:extLst>
          </p:cNvPr>
          <p:cNvSpPr/>
          <p:nvPr/>
        </p:nvSpPr>
        <p:spPr>
          <a:xfrm rot="5400000">
            <a:off x="5427000" y="2620950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44135-2FB9-402B-AD6E-25DBB6EDCB7C}"/>
              </a:ext>
            </a:extLst>
          </p:cNvPr>
          <p:cNvSpPr txBox="1"/>
          <p:nvPr/>
        </p:nvSpPr>
        <p:spPr>
          <a:xfrm>
            <a:off x="5724000" y="1371791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Morphological Properties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8CCA6-65EA-437A-95DA-5966CBAB11E3}"/>
              </a:ext>
            </a:extLst>
          </p:cNvPr>
          <p:cNvSpPr txBox="1"/>
          <p:nvPr/>
        </p:nvSpPr>
        <p:spPr>
          <a:xfrm>
            <a:off x="451237" y="137179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Global Mosaic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69FC4-F9EA-439F-AD36-CAF95E090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7" y="1828950"/>
            <a:ext cx="1764000" cy="176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7C981-8990-4380-B664-C01A9515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1991622"/>
            <a:ext cx="1438656" cy="1438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8FCF7F-75E7-4549-AF35-4BF3B636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6"/>
          <a:stretch/>
        </p:blipFill>
        <p:spPr>
          <a:xfrm>
            <a:off x="3852672" y="4557614"/>
            <a:ext cx="1438656" cy="1454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79A581-F90A-4D6E-BB71-022AF87416BF}"/>
              </a:ext>
            </a:extLst>
          </p:cNvPr>
          <p:cNvSpPr txBox="1"/>
          <p:nvPr/>
        </p:nvSpPr>
        <p:spPr>
          <a:xfrm>
            <a:off x="3453503" y="3927525"/>
            <a:ext cx="22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Multi-band Images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(9 bands)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02535-5CC6-4D23-8C06-30F57822E035}"/>
              </a:ext>
            </a:extLst>
          </p:cNvPr>
          <p:cNvSpPr txBox="1"/>
          <p:nvPr/>
        </p:nvSpPr>
        <p:spPr>
          <a:xfrm>
            <a:off x="5724000" y="3927525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Optical Properties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67FEE-E1F0-47A6-B0A5-E620E5460690}"/>
              </a:ext>
            </a:extLst>
          </p:cNvPr>
          <p:cNvSpPr txBox="1"/>
          <p:nvPr/>
        </p:nvSpPr>
        <p:spPr>
          <a:xfrm>
            <a:off x="451237" y="3927525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Global Mosaic</a:t>
            </a:r>
            <a:endParaRPr lang="en-US" altLang="ko-KR" b="1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8C361554-3391-4C1C-99B0-629E355C1B85}"/>
              </a:ext>
            </a:extLst>
          </p:cNvPr>
          <p:cNvSpPr/>
          <p:nvPr/>
        </p:nvSpPr>
        <p:spPr>
          <a:xfrm rot="5400000">
            <a:off x="2637000" y="5194684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8C40EA41-E18A-4B3E-BE16-BD1C3F6D3187}"/>
              </a:ext>
            </a:extLst>
          </p:cNvPr>
          <p:cNvSpPr/>
          <p:nvPr/>
        </p:nvSpPr>
        <p:spPr>
          <a:xfrm rot="5400000">
            <a:off x="5427000" y="5194684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1DE4-33F3-4C94-A887-A7B7EDF6B755}"/>
              </a:ext>
            </a:extLst>
          </p:cNvPr>
          <p:cNvSpPr txBox="1"/>
          <p:nvPr/>
        </p:nvSpPr>
        <p:spPr>
          <a:xfrm>
            <a:off x="5983475" y="4460884"/>
            <a:ext cx="24690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reflectance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reflectance ratio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reddening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0.95 m depth</a:t>
            </a:r>
          </a:p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optical maturity (OMAT)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iron oxide (</a:t>
            </a:r>
            <a:r>
              <a:rPr lang="en-US" altLang="ko-KR" sz="1400" dirty="0" err="1">
                <a:sym typeface="Wingdings" panose="05000000000000000000" pitchFamily="2" charset="2"/>
              </a:rPr>
              <a:t>FeO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titanium dioxide (TiO</a:t>
            </a:r>
            <a:r>
              <a:rPr lang="en-US" altLang="ko-KR" sz="1400" baseline="-25000" dirty="0">
                <a:sym typeface="Wingdings" panose="05000000000000000000" pitchFamily="2" charset="2"/>
              </a:rPr>
              <a:t>2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A322AF0-EAA6-49E0-890E-C91A6ACA7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7" y="4384684"/>
            <a:ext cx="1800000" cy="18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162116-F940-43B5-A54C-CB02CCAEDAF8}"/>
              </a:ext>
            </a:extLst>
          </p:cNvPr>
          <p:cNvSpPr txBox="1"/>
          <p:nvPr/>
        </p:nvSpPr>
        <p:spPr>
          <a:xfrm rot="-5400000">
            <a:off x="-236777" y="2526284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Topography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78246F-B9D0-4C95-AE63-9F94F0CF14A1}"/>
              </a:ext>
            </a:extLst>
          </p:cNvPr>
          <p:cNvSpPr txBox="1"/>
          <p:nvPr/>
        </p:nvSpPr>
        <p:spPr>
          <a:xfrm rot="-5400000">
            <a:off x="-266068" y="5100018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Photometry</a:t>
            </a:r>
            <a:endParaRPr lang="en-US" altLang="ko-KR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FF0922-24F1-4C59-BABB-40CD7952DDE3}"/>
              </a:ext>
            </a:extLst>
          </p:cNvPr>
          <p:cNvGrpSpPr/>
          <p:nvPr/>
        </p:nvGrpSpPr>
        <p:grpSpPr>
          <a:xfrm>
            <a:off x="271443" y="3775046"/>
            <a:ext cx="8662371" cy="2542954"/>
            <a:chOff x="271443" y="3775046"/>
            <a:chExt cx="8662371" cy="254295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002A313-5D2E-4D29-B5A4-8270C08A770C}"/>
                </a:ext>
              </a:extLst>
            </p:cNvPr>
            <p:cNvSpPr/>
            <p:nvPr/>
          </p:nvSpPr>
          <p:spPr>
            <a:xfrm>
              <a:off x="271443" y="3775046"/>
              <a:ext cx="8601114" cy="2542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311296C-EA2E-4F6C-BD02-252FE27ECE86}"/>
                </a:ext>
              </a:extLst>
            </p:cNvPr>
            <p:cNvSpPr txBox="1"/>
            <p:nvPr/>
          </p:nvSpPr>
          <p:spPr>
            <a:xfrm>
              <a:off x="2309122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Rim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E7D9D03-F0E3-4657-A070-66A8240205A4}"/>
                </a:ext>
              </a:extLst>
            </p:cNvPr>
            <p:cNvSpPr/>
            <p:nvPr/>
          </p:nvSpPr>
          <p:spPr>
            <a:xfrm>
              <a:off x="2939122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A04C50-885B-4A2D-97BF-2B1E34B2C9B6}"/>
                </a:ext>
              </a:extLst>
            </p:cNvPr>
            <p:cNvSpPr txBox="1"/>
            <p:nvPr/>
          </p:nvSpPr>
          <p:spPr>
            <a:xfrm>
              <a:off x="4451468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Inner structure</a:t>
              </a:r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61F1759-4765-4B56-93BA-10FE303194BF}"/>
                </a:ext>
              </a:extLst>
            </p:cNvPr>
            <p:cNvSpPr/>
            <p:nvPr/>
          </p:nvSpPr>
          <p:spPr>
            <a:xfrm>
              <a:off x="5081468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3E5ECB-B7FF-4867-ABE5-4F642ADF22E6}"/>
                </a:ext>
              </a:extLst>
            </p:cNvPr>
            <p:cNvSpPr txBox="1"/>
            <p:nvPr/>
          </p:nvSpPr>
          <p:spPr>
            <a:xfrm>
              <a:off x="6593814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Wall-quadrants</a:t>
              </a:r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1D8CDE6-AE41-44AD-B0A8-C4CB77C2D21F}"/>
                </a:ext>
              </a:extLst>
            </p:cNvPr>
            <p:cNvSpPr/>
            <p:nvPr/>
          </p:nvSpPr>
          <p:spPr>
            <a:xfrm>
              <a:off x="7223814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1D14D8E-3D3A-4905-AC6E-D1CC9985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122" y="4310634"/>
              <a:ext cx="6083808" cy="1798320"/>
            </a:xfrm>
            <a:prstGeom prst="rect">
              <a:avLst/>
            </a:prstGeom>
          </p:spPr>
        </p:pic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07F0EF72-BB2E-4BCD-A174-CCB4E1AFCF51}"/>
                </a:ext>
              </a:extLst>
            </p:cNvPr>
            <p:cNvSpPr/>
            <p:nvPr/>
          </p:nvSpPr>
          <p:spPr>
            <a:xfrm rot="5400000">
              <a:off x="4010295" y="5120634"/>
              <a:ext cx="1080000" cy="1800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BC33FF7D-535C-4A34-978F-517D0437B8BE}"/>
                </a:ext>
              </a:extLst>
            </p:cNvPr>
            <p:cNvSpPr/>
            <p:nvPr/>
          </p:nvSpPr>
          <p:spPr>
            <a:xfrm rot="5400000">
              <a:off x="6152641" y="5120634"/>
              <a:ext cx="1080000" cy="1800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A4A6F05-4D5E-4130-ADF3-6DA0363B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401" r="7523" b="50696"/>
            <a:stretch/>
          </p:blipFill>
          <p:spPr>
            <a:xfrm>
              <a:off x="608391" y="4310634"/>
              <a:ext cx="1806326" cy="18000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1084975-DAB6-4792-A33C-5C4E967C6AD2}"/>
                </a:ext>
              </a:extLst>
            </p:cNvPr>
            <p:cNvSpPr txBox="1"/>
            <p:nvPr/>
          </p:nvSpPr>
          <p:spPr>
            <a:xfrm>
              <a:off x="628650" y="4036559"/>
              <a:ext cx="1749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Sim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al.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(2017)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496636"/>
              </p:ext>
            </p:extLst>
          </p:nvPr>
        </p:nvGraphicFramePr>
        <p:xfrm>
          <a:off x="432000" y="1535939"/>
          <a:ext cx="828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138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152692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126974">
                  <a:extLst>
                    <a:ext uri="{9D8B030D-6E8A-4147-A177-3AD203B41FA5}">
                      <a16:colId xmlns:a16="http://schemas.microsoft.com/office/drawing/2014/main" val="2121358508"/>
                    </a:ext>
                  </a:extLst>
                </a:gridCol>
                <a:gridCol w="267894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</a:t>
                      </a:r>
                      <a:r>
                        <a:rPr lang="en-US" altLang="ko-KR" dirty="0"/>
                        <a:t> study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Database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2015 DB (LPI)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2018 DB (Robbins et al.)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1,872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3,513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26,802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Diameter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 ~ 120 km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r>
                        <a:rPr lang="en-US" altLang="ko-KR" sz="1600" dirty="0"/>
                        <a:t> ~ 150 km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km/pixel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60 m/pixel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05738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982DA-B855-40F9-BE24-E0010358DE1D}"/>
              </a:ext>
            </a:extLst>
          </p:cNvPr>
          <p:cNvSpPr/>
          <p:nvPr/>
        </p:nvSpPr>
        <p:spPr>
          <a:xfrm>
            <a:off x="666485" y="3566274"/>
            <a:ext cx="7811031" cy="24821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FE308-B33A-47C2-90BA-C37F3C73A2C6}"/>
              </a:ext>
            </a:extLst>
          </p:cNvPr>
          <p:cNvSpPr txBox="1"/>
          <p:nvPr/>
        </p:nvSpPr>
        <p:spPr>
          <a:xfrm>
            <a:off x="804497" y="3619656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extended crater database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2C85B-599A-417D-8F2F-74BA341AC54A}"/>
              </a:ext>
            </a:extLst>
          </p:cNvPr>
          <p:cNvSpPr txBox="1"/>
          <p:nvPr/>
        </p:nvSpPr>
        <p:spPr>
          <a:xfrm>
            <a:off x="804496" y="4374015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higher resolution data &amp; smaller craters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2C9B1-F20A-424B-B0D1-D7450615B858}"/>
              </a:ext>
            </a:extLst>
          </p:cNvPr>
          <p:cNvSpPr txBox="1"/>
          <p:nvPr/>
        </p:nvSpPr>
        <p:spPr>
          <a:xfrm>
            <a:off x="804495" y="5128373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Ensure more statistical significance!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E90F9-C4BF-49EB-9C7D-E3D121E01D4D}"/>
              </a:ext>
            </a:extLst>
          </p:cNvPr>
          <p:cNvSpPr txBox="1"/>
          <p:nvPr/>
        </p:nvSpPr>
        <p:spPr>
          <a:xfrm>
            <a:off x="804495" y="5634923"/>
            <a:ext cx="753500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(of course, if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the results are consistent with the previous study…)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ADFF3C-34C1-494B-8FF3-9E2F426DC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/>
          <a:stretch/>
        </p:blipFill>
        <p:spPr>
          <a:xfrm>
            <a:off x="4885417" y="1623446"/>
            <a:ext cx="3741231" cy="26949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Reproducing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726299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EEB59-00AF-462B-AC6D-14AFF62A123F}"/>
              </a:ext>
            </a:extLst>
          </p:cNvPr>
          <p:cNvSpPr txBox="1"/>
          <p:nvPr/>
        </p:nvSpPr>
        <p:spPr>
          <a:xfrm>
            <a:off x="432000" y="4677819"/>
            <a:ext cx="4453417" cy="87203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DC143C"/>
                </a:solidFill>
              </a:rPr>
              <a:t>Both database shows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DC143C"/>
                </a:solidFill>
              </a:rPr>
              <a:t>extremely</a:t>
            </a:r>
            <a:r>
              <a:rPr lang="ko-KR" altLang="en-US" b="1" dirty="0">
                <a:solidFill>
                  <a:srgbClr val="DC143C"/>
                </a:solidFill>
              </a:rPr>
              <a:t> </a:t>
            </a:r>
            <a:r>
              <a:rPr lang="en-US" altLang="ko-KR" b="1" dirty="0">
                <a:solidFill>
                  <a:srgbClr val="DC143C"/>
                </a:solidFill>
              </a:rPr>
              <a:t>similar results!</a:t>
            </a:r>
            <a:endParaRPr lang="ko-KR" altLang="en-US" b="1" dirty="0">
              <a:solidFill>
                <a:srgbClr val="DC143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00FAA-F9CB-4719-BC0F-0BE354347858}"/>
              </a:ext>
            </a:extLst>
          </p:cNvPr>
          <p:cNvSpPr txBox="1"/>
          <p:nvPr/>
        </p:nvSpPr>
        <p:spPr>
          <a:xfrm>
            <a:off x="5205045" y="1329672"/>
            <a:ext cx="3420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 (2015 DB) / 5 ~ 120 km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46AE0-5C2F-4D96-A0DB-078B07C5E373}"/>
              </a:ext>
            </a:extLst>
          </p:cNvPr>
          <p:cNvSpPr txBox="1"/>
          <p:nvPr/>
        </p:nvSpPr>
        <p:spPr>
          <a:xfrm>
            <a:off x="5205045" y="3296517"/>
            <a:ext cx="34207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 (2018 DB) / 2 ~ 150 km</a:t>
            </a:r>
            <a:endParaRPr lang="ko-KR" altLang="en-US" sz="1400" b="1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F7BDFB-0F53-472E-9840-B13AF00FC38F}"/>
              </a:ext>
            </a:extLst>
          </p:cNvPr>
          <p:cNvGrpSpPr>
            <a:grpSpLocks noChangeAspect="1"/>
          </p:cNvGrpSpPr>
          <p:nvPr/>
        </p:nvGrpSpPr>
        <p:grpSpPr>
          <a:xfrm>
            <a:off x="246183" y="1623447"/>
            <a:ext cx="5027537" cy="2877054"/>
            <a:chOff x="761255" y="293801"/>
            <a:chExt cx="10202699" cy="583858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549F57-2AD6-4E72-90DC-AA9F2070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4070B07-4AC6-4E19-A22B-7518E99A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9ED24E-EAFB-406B-8CC2-57DFC678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4DD5AA7-6AEF-4A57-B14D-DA6A01977B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/>
          <a:stretch/>
        </p:blipFill>
        <p:spPr>
          <a:xfrm>
            <a:off x="4886248" y="3605085"/>
            <a:ext cx="3740400" cy="26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C6875F2-6D4B-4E72-8AC7-C2568DEB6CFD}"/>
              </a:ext>
            </a:extLst>
          </p:cNvPr>
          <p:cNvSpPr txBox="1"/>
          <p:nvPr/>
        </p:nvSpPr>
        <p:spPr>
          <a:xfrm>
            <a:off x="1019179" y="1393605"/>
            <a:ext cx="55792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Slope ≥ 15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°, 2 km</a:t>
            </a:r>
            <a:r>
              <a:rPr lang="en-US" altLang="ko-KR" sz="1200" dirty="0"/>
              <a:t> ≤ Diameter ≤ 150 km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6BBD00-9932-496C-9623-EBBE99FE2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/>
          <a:stretch/>
        </p:blipFill>
        <p:spPr>
          <a:xfrm>
            <a:off x="170700" y="1670604"/>
            <a:ext cx="6480000" cy="454943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C3F3339-286F-4DD9-B740-01D2B46AB104}"/>
              </a:ext>
            </a:extLst>
          </p:cNvPr>
          <p:cNvSpPr/>
          <p:nvPr/>
        </p:nvSpPr>
        <p:spPr>
          <a:xfrm>
            <a:off x="5686662" y="2387250"/>
            <a:ext cx="3028175" cy="34543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5F54D93-F6C5-4935-9C89-03C7AAE7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Analysis</a:t>
            </a:r>
            <a:r>
              <a:rPr lang="en-US" altLang="ko-KR" sz="2000" dirty="0"/>
              <a:t> (with Morphological Properties)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C8CFE5-FC7E-4BF5-9786-C370552B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CDEBB-9128-42B2-A616-E6C347ED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B8133B-34BC-40AE-A78A-7BC46DFA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1EF0A-4C13-4A41-A82E-CF8A94FFF096}"/>
              </a:ext>
            </a:extLst>
          </p:cNvPr>
          <p:cNvSpPr txBox="1"/>
          <p:nvPr/>
        </p:nvSpPr>
        <p:spPr>
          <a:xfrm>
            <a:off x="2867025" y="4360414"/>
            <a:ext cx="51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DC143C"/>
                </a:solidFill>
              </a:rPr>
              <a:t>?</a:t>
            </a:r>
            <a:endParaRPr lang="ko-KR" altLang="en-US" sz="4000" b="1" dirty="0">
              <a:solidFill>
                <a:srgbClr val="DC143C"/>
              </a:solidFill>
            </a:endParaRPr>
          </a:p>
        </p:txBody>
      </p:sp>
      <p:pic>
        <p:nvPicPr>
          <p:cNvPr id="9" name="그래픽 8" descr="채우기 없는 화난 얼굴">
            <a:extLst>
              <a:ext uri="{FF2B5EF4-FFF2-40B4-BE49-F238E27FC236}">
                <a16:creationId xmlns:a16="http://schemas.microsoft.com/office/drawing/2014/main" id="{F6CD81EE-D20A-447E-BF1F-E2ACE4E78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488" y="4444357"/>
            <a:ext cx="540000" cy="540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CC32B9-C356-4628-B1B6-046E7137401F}"/>
              </a:ext>
            </a:extLst>
          </p:cNvPr>
          <p:cNvCxnSpPr>
            <a:cxnSpLocks/>
          </p:cNvCxnSpPr>
          <p:nvPr/>
        </p:nvCxnSpPr>
        <p:spPr>
          <a:xfrm flipH="1">
            <a:off x="3549822" y="5151600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2390AC-5B4D-4DB2-965E-DE12EA8C9FE3}"/>
              </a:ext>
            </a:extLst>
          </p:cNvPr>
          <p:cNvSpPr txBox="1"/>
          <p:nvPr/>
        </p:nvSpPr>
        <p:spPr>
          <a:xfrm>
            <a:off x="3626497" y="5040377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mature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FDFC0-A827-46C6-BCF4-3D467BE7C699}"/>
              </a:ext>
            </a:extLst>
          </p:cNvPr>
          <p:cNvSpPr txBox="1"/>
          <p:nvPr/>
        </p:nvSpPr>
        <p:spPr>
          <a:xfrm>
            <a:off x="3626497" y="5465207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fresh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E7A76-818B-47C7-85A8-4A02538DFF6F}"/>
              </a:ext>
            </a:extLst>
          </p:cNvPr>
          <p:cNvSpPr txBox="1"/>
          <p:nvPr/>
        </p:nvSpPr>
        <p:spPr>
          <a:xfrm rot="1200000">
            <a:off x="5987213" y="3482838"/>
            <a:ext cx="134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Normal vector </a:t>
            </a:r>
            <a:endParaRPr lang="ko-KR" altLang="en-US" sz="1200" dirty="0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1D5F793-1DE8-4FB6-9030-D359A665B2FC}"/>
              </a:ext>
            </a:extLst>
          </p:cNvPr>
          <p:cNvSpPr>
            <a:spLocks noChangeAspect="1"/>
          </p:cNvSpPr>
          <p:nvPr/>
        </p:nvSpPr>
        <p:spPr>
          <a:xfrm flipH="1">
            <a:off x="6566563" y="3268437"/>
            <a:ext cx="1440000" cy="1440000"/>
          </a:xfrm>
          <a:prstGeom prst="arc">
            <a:avLst>
              <a:gd name="adj1" fmla="val 20433783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7DD6AEBC-DC1D-4293-8127-18E1926D339B}"/>
              </a:ext>
            </a:extLst>
          </p:cNvPr>
          <p:cNvSpPr>
            <a:spLocks noChangeAspect="1"/>
          </p:cNvSpPr>
          <p:nvPr/>
        </p:nvSpPr>
        <p:spPr>
          <a:xfrm flipH="1">
            <a:off x="6496176" y="4182629"/>
            <a:ext cx="720000" cy="720000"/>
          </a:xfrm>
          <a:prstGeom prst="arc">
            <a:avLst>
              <a:gd name="adj1" fmla="val 18165404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DED78F-C139-443B-9906-F4CDF6BA41F4}"/>
                  </a:ext>
                </a:extLst>
              </p:cNvPr>
              <p:cNvSpPr txBox="1"/>
              <p:nvPr/>
            </p:nvSpPr>
            <p:spPr>
              <a:xfrm>
                <a:off x="6047327" y="2423690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slope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DED78F-C139-443B-9906-F4CDF6BA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27" y="2423690"/>
                <a:ext cx="2306845" cy="416011"/>
              </a:xfrm>
              <a:prstGeom prst="rect">
                <a:avLst/>
              </a:prstGeom>
              <a:blipFill>
                <a:blip r:embed="rId6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부분 원형 21">
            <a:extLst>
              <a:ext uri="{FF2B5EF4-FFF2-40B4-BE49-F238E27FC236}">
                <a16:creationId xmlns:a16="http://schemas.microsoft.com/office/drawing/2014/main" id="{0011BAFA-FA27-4493-9160-E466A2392B1D}"/>
              </a:ext>
            </a:extLst>
          </p:cNvPr>
          <p:cNvSpPr/>
          <p:nvPr/>
        </p:nvSpPr>
        <p:spPr>
          <a:xfrm>
            <a:off x="6755475" y="3736200"/>
            <a:ext cx="3600000" cy="3600000"/>
          </a:xfrm>
          <a:prstGeom prst="pie">
            <a:avLst>
              <a:gd name="adj1" fmla="val 10800190"/>
              <a:gd name="adj2" fmla="val 16200000"/>
            </a:avLst>
          </a:prstGeom>
          <a:solidFill>
            <a:schemeClr val="accent4">
              <a:lumMod val="90000"/>
            </a:schemeClr>
          </a:solidFill>
          <a:ln w="381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791C37-4156-4C38-919C-0390FE099770}"/>
              </a:ext>
            </a:extLst>
          </p:cNvPr>
          <p:cNvCxnSpPr>
            <a:cxnSpLocks/>
          </p:cNvCxnSpPr>
          <p:nvPr/>
        </p:nvCxnSpPr>
        <p:spPr>
          <a:xfrm rot="2400000">
            <a:off x="6966036" y="4957691"/>
            <a:ext cx="1800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988B06BB-2090-49E3-A6BF-0E2F780582C1}"/>
              </a:ext>
            </a:extLst>
          </p:cNvPr>
          <p:cNvSpPr>
            <a:spLocks noChangeAspect="1"/>
          </p:cNvSpPr>
          <p:nvPr/>
        </p:nvSpPr>
        <p:spPr>
          <a:xfrm flipH="1">
            <a:off x="8220981" y="5181778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46A3B9-62A9-4526-99D7-65DBF14E6112}"/>
              </a:ext>
            </a:extLst>
          </p:cNvPr>
          <p:cNvSpPr txBox="1"/>
          <p:nvPr/>
        </p:nvSpPr>
        <p:spPr>
          <a:xfrm>
            <a:off x="7816151" y="5269518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/>
              <a:t>Lat.</a:t>
            </a:r>
            <a:endParaRPr lang="ko-KR" altLang="en-US" sz="14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43FAFF-4885-4D38-997F-92899354C013}"/>
              </a:ext>
            </a:extLst>
          </p:cNvPr>
          <p:cNvCxnSpPr>
            <a:cxnSpLocks/>
          </p:cNvCxnSpPr>
          <p:nvPr/>
        </p:nvCxnSpPr>
        <p:spPr>
          <a:xfrm rot="7800000">
            <a:off x="6465309" y="4362010"/>
            <a:ext cx="14400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B67665-EBF9-427E-9CAD-048EEE514DC4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07015" y="4552643"/>
            <a:ext cx="9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260C00-1062-42CA-A367-E2AD7B55FE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37763" y="4002477"/>
            <a:ext cx="136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D54B3F-0763-4F91-8610-1A9BB191EB4D}"/>
              </a:ext>
            </a:extLst>
          </p:cNvPr>
          <p:cNvGrpSpPr/>
          <p:nvPr/>
        </p:nvGrpSpPr>
        <p:grpSpPr>
          <a:xfrm rot="2400000">
            <a:off x="7077669" y="3608076"/>
            <a:ext cx="704" cy="1369707"/>
            <a:chOff x="4479302" y="2712391"/>
            <a:chExt cx="704" cy="6809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6D7F55D-54FE-4E06-92E6-E08C7223DF94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8621BBF-CCAD-44FD-AA37-23FCA42865A9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0520216E-76BE-4F0D-9B0C-980F3C68ED3F}"/>
              </a:ext>
            </a:extLst>
          </p:cNvPr>
          <p:cNvSpPr>
            <a:spLocks noChangeAspect="1"/>
          </p:cNvSpPr>
          <p:nvPr/>
        </p:nvSpPr>
        <p:spPr>
          <a:xfrm rot="7800000" flipH="1">
            <a:off x="7041023" y="3868687"/>
            <a:ext cx="540000" cy="540000"/>
          </a:xfrm>
          <a:prstGeom prst="arc">
            <a:avLst>
              <a:gd name="adj1" fmla="val 20990024"/>
              <a:gd name="adj2" fmla="val 18641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EFF44FB-C7E2-4019-B6A0-03E37BC06CD9}"/>
              </a:ext>
            </a:extLst>
          </p:cNvPr>
          <p:cNvCxnSpPr>
            <a:cxnSpLocks/>
          </p:cNvCxnSpPr>
          <p:nvPr/>
        </p:nvCxnSpPr>
        <p:spPr>
          <a:xfrm flipV="1">
            <a:off x="7442255" y="3623708"/>
            <a:ext cx="142599" cy="266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AD740-B85F-4C7F-8678-9EE05E234881}"/>
                  </a:ext>
                </a:extLst>
              </p:cNvPr>
              <p:cNvSpPr txBox="1"/>
              <p:nvPr/>
            </p:nvSpPr>
            <p:spPr>
              <a:xfrm>
                <a:off x="7538469" y="3347459"/>
                <a:ext cx="275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AD740-B85F-4C7F-8678-9EE05E23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69" y="3347459"/>
                <a:ext cx="275204" cy="276999"/>
              </a:xfrm>
              <a:prstGeom prst="rect">
                <a:avLst/>
              </a:prstGeom>
              <a:blipFill>
                <a:blip r:embed="rId7"/>
                <a:stretch>
                  <a:fillRect l="-20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BD1B2D-3D4D-429F-84B8-23805EA426BF}"/>
                  </a:ext>
                </a:extLst>
              </p:cNvPr>
              <p:cNvSpPr txBox="1"/>
              <p:nvPr/>
            </p:nvSpPr>
            <p:spPr>
              <a:xfrm>
                <a:off x="6223619" y="367156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BD1B2D-3D4D-429F-84B8-23805EA4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19" y="3671564"/>
                <a:ext cx="260456" cy="276999"/>
              </a:xfrm>
              <a:prstGeom prst="rect">
                <a:avLst/>
              </a:prstGeom>
              <a:blipFill>
                <a:blip r:embed="rId8"/>
                <a:stretch>
                  <a:fillRect l="-20930" r="-4651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65B0D-B725-4C8A-94B0-2A806775AAFF}"/>
                  </a:ext>
                </a:extLst>
              </p:cNvPr>
              <p:cNvSpPr txBox="1"/>
              <p:nvPr/>
            </p:nvSpPr>
            <p:spPr>
              <a:xfrm>
                <a:off x="6214890" y="417165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65B0D-B725-4C8A-94B0-2A806775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890" y="4171654"/>
                <a:ext cx="260456" cy="276999"/>
              </a:xfrm>
              <a:prstGeom prst="rect">
                <a:avLst/>
              </a:prstGeom>
              <a:blipFill>
                <a:blip r:embed="rId9"/>
                <a:stretch>
                  <a:fillRect l="-21429" r="-714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63396-C008-4121-A2CF-0D48AAD2D36C}"/>
                  </a:ext>
                </a:extLst>
              </p:cNvPr>
              <p:cNvSpPr txBox="1"/>
              <p:nvPr/>
            </p:nvSpPr>
            <p:spPr>
              <a:xfrm>
                <a:off x="6047327" y="2702858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incident angle</a:t>
                </a:r>
                <a:r>
                  <a:rPr lang="en-US" altLang="ko-KR" sz="16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63396-C008-4121-A2CF-0D48AAD2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27" y="2702858"/>
                <a:ext cx="2306845" cy="416011"/>
              </a:xfrm>
              <a:prstGeom prst="rect">
                <a:avLst/>
              </a:prstGeom>
              <a:blipFill>
                <a:blip r:embed="rId1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2202C92-D4B6-4620-B0D5-74379673D977}"/>
              </a:ext>
            </a:extLst>
          </p:cNvPr>
          <p:cNvSpPr txBox="1"/>
          <p:nvPr/>
        </p:nvSpPr>
        <p:spPr>
          <a:xfrm>
            <a:off x="5696188" y="4551867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solar wind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6410FB8-2A7E-4F76-A865-DF1F4F92C496}"/>
              </a:ext>
            </a:extLst>
          </p:cNvPr>
          <p:cNvCxnSpPr>
            <a:cxnSpLocks/>
          </p:cNvCxnSpPr>
          <p:nvPr/>
        </p:nvCxnSpPr>
        <p:spPr>
          <a:xfrm flipV="1">
            <a:off x="5815560" y="40024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A135533-2848-4CE7-9046-34B0A2E5A010}"/>
              </a:ext>
            </a:extLst>
          </p:cNvPr>
          <p:cNvCxnSpPr>
            <a:cxnSpLocks/>
          </p:cNvCxnSpPr>
          <p:nvPr/>
        </p:nvCxnSpPr>
        <p:spPr>
          <a:xfrm flipV="1">
            <a:off x="5815560" y="45526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F89F1C2-C63F-46C6-AA6F-DC3CF1455A4F}"/>
              </a:ext>
            </a:extLst>
          </p:cNvPr>
          <p:cNvCxnSpPr>
            <a:cxnSpLocks/>
          </p:cNvCxnSpPr>
          <p:nvPr/>
        </p:nvCxnSpPr>
        <p:spPr>
          <a:xfrm rot="12000000" flipV="1">
            <a:off x="5909199" y="3756234"/>
            <a:ext cx="14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0C325028-8A4F-430C-8984-DF48BA8DC0B0}"/>
              </a:ext>
            </a:extLst>
          </p:cNvPr>
          <p:cNvSpPr>
            <a:spLocks noChangeAspect="1"/>
          </p:cNvSpPr>
          <p:nvPr/>
        </p:nvSpPr>
        <p:spPr>
          <a:xfrm>
            <a:off x="8485016" y="546712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7E2603D-6BCD-473E-A0E9-8C8638550FDD}"/>
              </a:ext>
            </a:extLst>
          </p:cNvPr>
          <p:cNvCxnSpPr>
            <a:cxnSpLocks/>
          </p:cNvCxnSpPr>
          <p:nvPr/>
        </p:nvCxnSpPr>
        <p:spPr>
          <a:xfrm rot="14400000" flipV="1">
            <a:off x="6438015" y="4318816"/>
            <a:ext cx="5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5A3170-8B28-4996-A4BA-7A2D69551C9A}"/>
              </a:ext>
            </a:extLst>
          </p:cNvPr>
          <p:cNvSpPr/>
          <p:nvPr/>
        </p:nvSpPr>
        <p:spPr>
          <a:xfrm>
            <a:off x="709418" y="1377600"/>
            <a:ext cx="4840250" cy="2787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Change of View!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Spatial </a:t>
            </a:r>
            <a:r>
              <a:rPr lang="en-US" altLang="ko-KR" sz="2000" b="1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(Latitude, Longitude)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▼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algn="ctr"/>
            <a:endParaRPr lang="en-US" altLang="ko-KR" sz="8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Temporal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analysis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(OMAT)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/>
      <p:bldP spid="18" grpId="0"/>
      <p:bldP spid="19" grpId="0" animBg="1"/>
      <p:bldP spid="20" grpId="0" animBg="1"/>
      <p:bldP spid="21" grpId="0"/>
      <p:bldP spid="22" grpId="0" animBg="1"/>
      <p:bldP spid="24" grpId="0" animBg="1"/>
      <p:bldP spid="25" grpId="0"/>
      <p:bldP spid="32" grpId="0" animBg="1"/>
      <p:bldP spid="34" grpId="0"/>
      <p:bldP spid="36" grpId="0"/>
      <p:bldP spid="37" grpId="0"/>
      <p:bldP spid="38" grpId="0"/>
      <p:bldP spid="40" grpId="0"/>
      <p:bldP spid="47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092157-50A7-49C8-85C8-C0AFBDC6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8" y="1320920"/>
            <a:ext cx="5864352" cy="472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OMAT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Incident Angle(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1538" t="-14773" b="-26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FD79104-83CF-48F3-A532-575399E331B7}"/>
              </a:ext>
            </a:extLst>
          </p:cNvPr>
          <p:cNvGrpSpPr/>
          <p:nvPr/>
        </p:nvGrpSpPr>
        <p:grpSpPr>
          <a:xfrm>
            <a:off x="3881550" y="5903595"/>
            <a:ext cx="2629152" cy="247517"/>
            <a:chOff x="1096155" y="3322320"/>
            <a:chExt cx="1624185" cy="247517"/>
          </a:xfrm>
        </p:grpSpPr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B6D62E2-0E92-4EB5-AA0F-25B589000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849596C-1809-4E9D-B2E0-32DEEBBB8789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496AF3-3FA8-4414-AC4A-4B8C007DADC6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4207B45-8333-4994-82A7-4FF00563B6F9}"/>
                  </a:ext>
                </a:extLst>
              </p:cNvPr>
              <p:cNvSpPr/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4207B45-8333-4994-82A7-4FF00563B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8C979F1-5600-4BB3-8E77-5B2282A795ED}"/>
              </a:ext>
            </a:extLst>
          </p:cNvPr>
          <p:cNvGrpSpPr/>
          <p:nvPr/>
        </p:nvGrpSpPr>
        <p:grpSpPr>
          <a:xfrm>
            <a:off x="946656" y="5903595"/>
            <a:ext cx="2629152" cy="247517"/>
            <a:chOff x="1096155" y="3322320"/>
            <a:chExt cx="1624185" cy="247517"/>
          </a:xfrm>
        </p:grpSpPr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C8956833-9902-4916-B4BD-D0A3B3E8D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3642E2-E9FA-4F0C-8EB1-43D833B79990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DBCE9E-1ED4-4E14-8271-7FC46CB7C8BD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C5E3C1C-BA1D-498C-8793-33B53A341E8E}"/>
                  </a:ext>
                </a:extLst>
              </p:cNvPr>
              <p:cNvSpPr/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C5E3C1C-BA1D-498C-8793-33B53A341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8906C76C-BFDA-4E81-8A14-91D925F94932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4686992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CD52184-3EE4-425C-9D53-8D7A2B800462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2465963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B4AE039-A23B-4C7C-8FD0-4A3038E89918}"/>
                  </a:ext>
                </a:extLst>
              </p:cNvPr>
              <p:cNvSpPr/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B4AE039-A23B-4C7C-8FD0-4A3038E89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816EF01-69DE-4D32-B4D8-F62943F6E475}"/>
                  </a:ext>
                </a:extLst>
              </p:cNvPr>
              <p:cNvSpPr/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816EF01-69DE-4D32-B4D8-F62943F6E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CCAD22E-CF7C-4B06-A7F7-745083714075}"/>
              </a:ext>
            </a:extLst>
          </p:cNvPr>
          <p:cNvSpPr txBox="1"/>
          <p:nvPr/>
        </p:nvSpPr>
        <p:spPr>
          <a:xfrm>
            <a:off x="1106757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EF-wall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DA6C2-D553-448B-8710-3878FF3EC6C0}"/>
              </a:ext>
            </a:extLst>
          </p:cNvPr>
          <p:cNvSpPr txBox="1"/>
          <p:nvPr/>
        </p:nvSpPr>
        <p:spPr>
          <a:xfrm>
            <a:off x="1106757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PF-wall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C37BB-315B-46EC-B424-150295A85E86}"/>
              </a:ext>
            </a:extLst>
          </p:cNvPr>
          <p:cNvSpPr txBox="1"/>
          <p:nvPr/>
        </p:nvSpPr>
        <p:spPr>
          <a:xfrm>
            <a:off x="4087734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E-wall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F889A-E935-45F9-B535-9C6A17464334}"/>
              </a:ext>
            </a:extLst>
          </p:cNvPr>
          <p:cNvSpPr txBox="1"/>
          <p:nvPr/>
        </p:nvSpPr>
        <p:spPr>
          <a:xfrm>
            <a:off x="4087734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W-wall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E1CCE-CC5B-4F1F-967F-62D57355BCC4}"/>
              </a:ext>
            </a:extLst>
          </p:cNvPr>
          <p:cNvSpPr txBox="1"/>
          <p:nvPr/>
        </p:nvSpPr>
        <p:spPr>
          <a:xfrm>
            <a:off x="2363000" y="1398077"/>
            <a:ext cx="51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DC143C"/>
                </a:solidFill>
              </a:rPr>
              <a:t>!</a:t>
            </a:r>
            <a:endParaRPr lang="ko-KR" altLang="en-US" sz="4000" b="1" dirty="0">
              <a:solidFill>
                <a:srgbClr val="DC143C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E5821A-F92B-40C4-AC49-7510A0752D70}"/>
              </a:ext>
            </a:extLst>
          </p:cNvPr>
          <p:cNvGrpSpPr/>
          <p:nvPr/>
        </p:nvGrpSpPr>
        <p:grpSpPr>
          <a:xfrm>
            <a:off x="4027748" y="1890141"/>
            <a:ext cx="1964271" cy="1314401"/>
            <a:chOff x="4027748" y="1890141"/>
            <a:chExt cx="1964271" cy="131440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CAEA74E-165F-494D-95D8-9D2032AF08EB}"/>
                </a:ext>
              </a:extLst>
            </p:cNvPr>
            <p:cNvCxnSpPr>
              <a:cxnSpLocks/>
            </p:cNvCxnSpPr>
            <p:nvPr/>
          </p:nvCxnSpPr>
          <p:spPr>
            <a:xfrm rot="-1200000" flipV="1">
              <a:off x="4027748" y="3113811"/>
              <a:ext cx="169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AD9394-F24D-40CE-A639-6E5276F87490}"/>
                </a:ext>
              </a:extLst>
            </p:cNvPr>
            <p:cNvCxnSpPr>
              <a:cxnSpLocks/>
            </p:cNvCxnSpPr>
            <p:nvPr/>
          </p:nvCxnSpPr>
          <p:spPr>
            <a:xfrm rot="-360000" flipV="1">
              <a:off x="4074430" y="1890141"/>
              <a:ext cx="1584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4F2266-B1AE-4DFD-9332-B81BBC43EAAA}"/>
                </a:ext>
              </a:extLst>
            </p:cNvPr>
            <p:cNvSpPr txBox="1"/>
            <p:nvPr/>
          </p:nvSpPr>
          <p:spPr>
            <a:xfrm rot="-1200000">
              <a:off x="4707977" y="2989098"/>
              <a:ext cx="128404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DC143C"/>
                  </a:solidFill>
                </a:rPr>
                <a:t>Steep!</a:t>
              </a:r>
              <a:endParaRPr lang="ko-KR" altLang="en-US" sz="1400" b="1" dirty="0">
                <a:solidFill>
                  <a:srgbClr val="DC143C"/>
                </a:solidFill>
              </a:endParaRPr>
            </a:p>
          </p:txBody>
        </p:sp>
      </p:grpSp>
      <p:pic>
        <p:nvPicPr>
          <p:cNvPr id="45" name="그래픽 44" descr="채우기 없는 화난 얼굴">
            <a:extLst>
              <a:ext uri="{FF2B5EF4-FFF2-40B4-BE49-F238E27FC236}">
                <a16:creationId xmlns:a16="http://schemas.microsoft.com/office/drawing/2014/main" id="{D6A9BAE1-621B-491E-982D-6B87A7D39B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073" y="1482020"/>
            <a:ext cx="540000" cy="540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34E84E-1C44-43F8-B6ED-C58B92280986}"/>
              </a:ext>
            </a:extLst>
          </p:cNvPr>
          <p:cNvGrpSpPr>
            <a:grpSpLocks noChangeAspect="1"/>
          </p:cNvGrpSpPr>
          <p:nvPr/>
        </p:nvGrpSpPr>
        <p:grpSpPr>
          <a:xfrm>
            <a:off x="6555323" y="1744496"/>
            <a:ext cx="2223890" cy="1832432"/>
            <a:chOff x="5800881" y="1265583"/>
            <a:chExt cx="3313369" cy="27301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556742AF-1111-4B81-B495-7891EFB2C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14" r="47663"/>
            <a:stretch/>
          </p:blipFill>
          <p:spPr>
            <a:xfrm>
              <a:off x="5879129" y="1265583"/>
              <a:ext cx="3235121" cy="2503285"/>
            </a:xfrm>
            <a:prstGeom prst="rect">
              <a:avLst/>
            </a:prstGeom>
          </p:spPr>
        </p:pic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6DC9AC8-7473-4E2C-83E3-D3D299648E33}"/>
                </a:ext>
              </a:extLst>
            </p:cNvPr>
            <p:cNvGrpSpPr/>
            <p:nvPr/>
          </p:nvGrpSpPr>
          <p:grpSpPr>
            <a:xfrm>
              <a:off x="6393784" y="3688514"/>
              <a:ext cx="2629150" cy="307207"/>
              <a:chOff x="1118901" y="3383690"/>
              <a:chExt cx="1624184" cy="307207"/>
            </a:xfrm>
          </p:grpSpPr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195A94C7-315B-4FFF-BB62-64E753C03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275" y="3383690"/>
                <a:ext cx="16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D5160FD-3127-4679-B0D3-F4E05B7A20AE}"/>
                  </a:ext>
                </a:extLst>
              </p:cNvPr>
              <p:cNvSpPr txBox="1"/>
              <p:nvPr/>
            </p:nvSpPr>
            <p:spPr>
              <a:xfrm>
                <a:off x="1118901" y="3415763"/>
                <a:ext cx="793230" cy="27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/>
                    </a:solidFill>
                  </a:rPr>
                  <a:t>mature</a:t>
                </a:r>
                <a:endParaRPr lang="ko-KR" altLang="en-US" sz="1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8F03E18-6B59-4251-9909-FB608A5D07BD}"/>
                  </a:ext>
                </a:extLst>
              </p:cNvPr>
              <p:cNvSpPr txBox="1"/>
              <p:nvPr/>
            </p:nvSpPr>
            <p:spPr>
              <a:xfrm>
                <a:off x="1949855" y="3415763"/>
                <a:ext cx="793230" cy="27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1"/>
                    </a:solidFill>
                  </a:rPr>
                  <a:t>fresh</a:t>
                </a:r>
                <a:endParaRPr lang="ko-KR" altLang="en-US" sz="1200" b="1" dirty="0">
                  <a:solidFill>
                    <a:schemeClr val="accent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1F873590-56F5-4BF0-9A33-2F882C3FC44D}"/>
                    </a:ext>
                  </a:extLst>
                </p:cNvPr>
                <p:cNvSpPr/>
                <p:nvPr/>
              </p:nvSpPr>
              <p:spPr>
                <a:xfrm>
                  <a:off x="7397509" y="3593439"/>
                  <a:ext cx="810771" cy="3834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𝑂𝑀𝐴𝑇</m:t>
                        </m:r>
                      </m:oMath>
                    </m:oMathPara>
                  </a14:m>
                  <a:endParaRPr lang="ko-KR" altLang="en-US" sz="1200" i="1" dirty="0"/>
                </a:p>
              </p:txBody>
            </p:sp>
          </mc:Choice>
          <mc:Fallback xmlns=""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1F873590-56F5-4BF0-9A33-2F882C3FC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509" y="3593439"/>
                  <a:ext cx="810771" cy="3834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BA928A36-E26E-4492-A56D-5108DD5A060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65805" y="2410541"/>
              <a:ext cx="20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8F4605B-EAE5-4278-A117-85E5517A2F5C}"/>
                    </a:ext>
                  </a:extLst>
                </p:cNvPr>
                <p:cNvSpPr/>
                <p:nvPr/>
              </p:nvSpPr>
              <p:spPr>
                <a:xfrm rot="16200000">
                  <a:off x="5632607" y="2218815"/>
                  <a:ext cx="720001" cy="383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200" i="1" dirty="0"/>
                </a:p>
              </p:txBody>
            </p:sp>
          </mc:Choice>
          <mc:Fallback xmlns="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8F4605B-EAE5-4278-A117-85E5517A2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632607" y="2218815"/>
                  <a:ext cx="720001" cy="38345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A821E-DE66-49F4-84A9-A32E8A7316DB}"/>
                  </a:ext>
                </a:extLst>
              </p:cNvPr>
              <p:cNvSpPr txBox="1"/>
              <p:nvPr/>
            </p:nvSpPr>
            <p:spPr>
              <a:xfrm>
                <a:off x="6658609" y="1482020"/>
                <a:ext cx="2095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※ OMAT vs Slope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A821E-DE66-49F4-84A9-A32E8A73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09" y="1482020"/>
                <a:ext cx="2095890" cy="307777"/>
              </a:xfrm>
              <a:prstGeom prst="rect">
                <a:avLst/>
              </a:prstGeom>
              <a:blipFill>
                <a:blip r:embed="rId16"/>
                <a:stretch>
                  <a:fillRect l="-872" t="-58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44FAF517-A1F7-4D17-9FDE-9EFE1C400378}"/>
              </a:ext>
            </a:extLst>
          </p:cNvPr>
          <p:cNvGrpSpPr/>
          <p:nvPr/>
        </p:nvGrpSpPr>
        <p:grpSpPr>
          <a:xfrm>
            <a:off x="3666895" y="1292970"/>
            <a:ext cx="6673226" cy="6176216"/>
            <a:chOff x="3733570" y="1292970"/>
            <a:chExt cx="6673226" cy="6176216"/>
          </a:xfrm>
        </p:grpSpPr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FA02FFB2-9334-44F5-ABAA-DEE3FA20ED2E}"/>
                </a:ext>
              </a:extLst>
            </p:cNvPr>
            <p:cNvSpPr/>
            <p:nvPr/>
          </p:nvSpPr>
          <p:spPr>
            <a:xfrm>
              <a:off x="3733570" y="3754434"/>
              <a:ext cx="5040000" cy="2412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FB8FB7E9-3A06-488B-8000-C75712EB6D80}"/>
                </a:ext>
              </a:extLst>
            </p:cNvPr>
            <p:cNvSpPr/>
            <p:nvPr/>
          </p:nvSpPr>
          <p:spPr>
            <a:xfrm>
              <a:off x="3733570" y="1292970"/>
              <a:ext cx="5040000" cy="2412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81A775A-93CD-4582-9F22-88B021B6A2EF}"/>
                    </a:ext>
                  </a:extLst>
                </p:cNvPr>
                <p:cNvSpPr txBox="1"/>
                <p:nvPr/>
              </p:nvSpPr>
              <p:spPr>
                <a:xfrm>
                  <a:off x="3828820" y="1388220"/>
                  <a:ext cx="162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/>
                    <a:t>①</a:t>
                  </a:r>
                  <a:r>
                    <a:rPr lang="en-US" altLang="ko-KR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𝑳𝒂𝒕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 &gt;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B5DDBF2-F48E-4E51-AFB3-D660199E7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820" y="1388220"/>
                  <a:ext cx="1620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008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CDE2B8B5-F4C6-48A4-A0BE-09B026C793DB}"/>
                </a:ext>
              </a:extLst>
            </p:cNvPr>
            <p:cNvGrpSpPr/>
            <p:nvPr/>
          </p:nvGrpSpPr>
          <p:grpSpPr>
            <a:xfrm>
              <a:off x="5938287" y="3869186"/>
              <a:ext cx="4458984" cy="3600000"/>
              <a:chOff x="5938287" y="3869186"/>
              <a:chExt cx="4458984" cy="3600000"/>
            </a:xfrm>
          </p:grpSpPr>
          <p:sp>
            <p:nvSpPr>
              <p:cNvPr id="511" name="원호 510">
                <a:extLst>
                  <a:ext uri="{FF2B5EF4-FFF2-40B4-BE49-F238E27FC236}">
                    <a16:creationId xmlns:a16="http://schemas.microsoft.com/office/drawing/2014/main" id="{34D21CE2-F6F3-4F39-B61D-C7D68E85F3C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448944" y="4673265"/>
                <a:ext cx="540000" cy="540000"/>
              </a:xfrm>
              <a:prstGeom prst="arc">
                <a:avLst>
                  <a:gd name="adj1" fmla="val 40787"/>
                  <a:gd name="adj2" fmla="val 80692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C143C"/>
                  </a:solidFill>
                </a:endParaRPr>
              </a:p>
            </p:txBody>
          </p:sp>
          <p:sp>
            <p:nvSpPr>
              <p:cNvPr id="512" name="원호 511">
                <a:extLst>
                  <a:ext uri="{FF2B5EF4-FFF2-40B4-BE49-F238E27FC236}">
                    <a16:creationId xmlns:a16="http://schemas.microsoft.com/office/drawing/2014/main" id="{242CC914-8164-42F9-AB67-B3E606403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348180" y="5406457"/>
                <a:ext cx="540000" cy="540000"/>
              </a:xfrm>
              <a:prstGeom prst="arc">
                <a:avLst>
                  <a:gd name="adj1" fmla="val 19740690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부분 원형 512">
                <a:extLst>
                  <a:ext uri="{FF2B5EF4-FFF2-40B4-BE49-F238E27FC236}">
                    <a16:creationId xmlns:a16="http://schemas.microsoft.com/office/drawing/2014/main" id="{D8E5C9BA-3C9B-4527-ACD0-ADA094B65C03}"/>
                  </a:ext>
                </a:extLst>
              </p:cNvPr>
              <p:cNvSpPr/>
              <p:nvPr/>
            </p:nvSpPr>
            <p:spPr>
              <a:xfrm>
                <a:off x="6797271" y="3869186"/>
                <a:ext cx="3600000" cy="3600000"/>
              </a:xfrm>
              <a:prstGeom prst="pie">
                <a:avLst>
                  <a:gd name="adj1" fmla="val 1080019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원호 513">
                <a:extLst>
                  <a:ext uri="{FF2B5EF4-FFF2-40B4-BE49-F238E27FC236}">
                    <a16:creationId xmlns:a16="http://schemas.microsoft.com/office/drawing/2014/main" id="{C021162C-04D0-426C-8A13-FCF0B9BFA81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643271" y="4715186"/>
                <a:ext cx="1908000" cy="1908000"/>
              </a:xfrm>
              <a:prstGeom prst="arc">
                <a:avLst>
                  <a:gd name="adj1" fmla="val 20966358"/>
                  <a:gd name="adj2" fmla="val 4839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5" name="TextBox 514">
                    <a:extLst>
                      <a:ext uri="{FF2B5EF4-FFF2-40B4-BE49-F238E27FC236}">
                        <a16:creationId xmlns:a16="http://schemas.microsoft.com/office/drawing/2014/main" id="{7423A747-3A44-4CE3-AAEA-CE473EABB270}"/>
                      </a:ext>
                    </a:extLst>
                  </p:cNvPr>
                  <p:cNvSpPr txBox="1"/>
                  <p:nvPr/>
                </p:nvSpPr>
                <p:spPr>
                  <a:xfrm>
                    <a:off x="7233897" y="5479428"/>
                    <a:ext cx="37510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𝑳𝒂𝒕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316" name="TextBox 315">
                    <a:extLst>
                      <a:ext uri="{FF2B5EF4-FFF2-40B4-BE49-F238E27FC236}">
                        <a16:creationId xmlns:a16="http://schemas.microsoft.com/office/drawing/2014/main" id="{13156190-3534-4D3A-AFAC-81F4FF5630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3897" y="5479428"/>
                    <a:ext cx="375103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83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6" name="직선 연결선 515">
                <a:extLst>
                  <a:ext uri="{FF2B5EF4-FFF2-40B4-BE49-F238E27FC236}">
                    <a16:creationId xmlns:a16="http://schemas.microsoft.com/office/drawing/2014/main" id="{17328257-6311-4D60-9941-8377C11BA73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27862" y="5676459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직선 연결선 516">
                <a:extLst>
                  <a:ext uri="{FF2B5EF4-FFF2-40B4-BE49-F238E27FC236}">
                    <a16:creationId xmlns:a16="http://schemas.microsoft.com/office/drawing/2014/main" id="{AF56543E-9F1C-464C-AEC4-59E5AD706D8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51888" y="4942959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8" name="원호 517">
                <a:extLst>
                  <a:ext uri="{FF2B5EF4-FFF2-40B4-BE49-F238E27FC236}">
                    <a16:creationId xmlns:a16="http://schemas.microsoft.com/office/drawing/2014/main" id="{179B2FE2-457F-4B25-9473-B0BA9E9BB3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00000" flipH="1">
                <a:off x="6198891" y="4722679"/>
                <a:ext cx="1224000" cy="1224000"/>
              </a:xfrm>
              <a:prstGeom prst="arc">
                <a:avLst>
                  <a:gd name="adj1" fmla="val 9296"/>
                  <a:gd name="adj2" fmla="val 13051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9" name="직선 화살표 연결선 518">
                <a:extLst>
                  <a:ext uri="{FF2B5EF4-FFF2-40B4-BE49-F238E27FC236}">
                    <a16:creationId xmlns:a16="http://schemas.microsoft.com/office/drawing/2014/main" id="{27BDAF8F-2DE3-4F0B-8308-FCA090AB4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8073" y="4450060"/>
                <a:ext cx="142599" cy="2664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8879EDE9-BD10-43C1-A968-9A5485A98495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901" y="4234521"/>
                    <a:ext cx="2752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5264A674-6247-4958-9F66-8CD37CD5B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901" y="4234521"/>
                    <a:ext cx="275204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739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1" name="직선 화살표 연결선 520">
                <a:extLst>
                  <a:ext uri="{FF2B5EF4-FFF2-40B4-BE49-F238E27FC236}">
                    <a16:creationId xmlns:a16="http://schemas.microsoft.com/office/drawing/2014/main" id="{0D98CB33-76F9-487A-811B-BF2148B03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6284" y="5676459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2" name="타원 521">
                <a:extLst>
                  <a:ext uri="{FF2B5EF4-FFF2-40B4-BE49-F238E27FC236}">
                    <a16:creationId xmlns:a16="http://schemas.microsoft.com/office/drawing/2014/main" id="{A4A5A60E-88A4-4DC7-A451-DCCF6C8DC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26812" y="560010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3" name="직선 연결선 522">
                <a:extLst>
                  <a:ext uri="{FF2B5EF4-FFF2-40B4-BE49-F238E27FC236}">
                    <a16:creationId xmlns:a16="http://schemas.microsoft.com/office/drawing/2014/main" id="{E0B8AEE7-6FA4-4C81-82B5-261AE8205AB8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0">
                <a:off x="6810945" y="551328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직선 연결선 523">
                <a:extLst>
                  <a:ext uri="{FF2B5EF4-FFF2-40B4-BE49-F238E27FC236}">
                    <a16:creationId xmlns:a16="http://schemas.microsoft.com/office/drawing/2014/main" id="{29B96539-8D9A-491E-A7A5-9F5778E0F559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00">
                <a:off x="6091172" y="5334679"/>
                <a:ext cx="14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5" name="그룹 524">
                <a:extLst>
                  <a:ext uri="{FF2B5EF4-FFF2-40B4-BE49-F238E27FC236}">
                    <a16:creationId xmlns:a16="http://schemas.microsoft.com/office/drawing/2014/main" id="{57EE8CCE-31EF-4144-BD7D-2B2C8BAB2DF4}"/>
                  </a:ext>
                </a:extLst>
              </p:cNvPr>
              <p:cNvGrpSpPr/>
              <p:nvPr/>
            </p:nvGrpSpPr>
            <p:grpSpPr>
              <a:xfrm rot="600000">
                <a:off x="6683365" y="4640384"/>
                <a:ext cx="704" cy="1369707"/>
                <a:chOff x="4479302" y="2712391"/>
                <a:chExt cx="704" cy="680989"/>
              </a:xfrm>
            </p:grpSpPr>
            <p:cxnSp>
              <p:nvCxnSpPr>
                <p:cNvPr id="533" name="직선 연결선 532">
                  <a:extLst>
                    <a:ext uri="{FF2B5EF4-FFF2-40B4-BE49-F238E27FC236}">
                      <a16:creationId xmlns:a16="http://schemas.microsoft.com/office/drawing/2014/main" id="{23E7A3CE-1F42-42B5-B1B3-AD132F2A2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직선 연결선 533">
                  <a:extLst>
                    <a:ext uri="{FF2B5EF4-FFF2-40B4-BE49-F238E27FC236}">
                      <a16:creationId xmlns:a16="http://schemas.microsoft.com/office/drawing/2014/main" id="{BF6DAAA9-2FB8-44B8-B5D5-AE1B06E6D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6" name="직선 화살표 연결선 525">
                <a:extLst>
                  <a:ext uri="{FF2B5EF4-FFF2-40B4-BE49-F238E27FC236}">
                    <a16:creationId xmlns:a16="http://schemas.microsoft.com/office/drawing/2014/main" id="{05D501BB-3C09-4183-BD28-9339F58B0B66}"/>
                  </a:ext>
                </a:extLst>
              </p:cNvPr>
              <p:cNvCxnSpPr>
                <a:cxnSpLocks/>
              </p:cNvCxnSpPr>
              <p:nvPr/>
            </p:nvCxnSpPr>
            <p:spPr>
              <a:xfrm rot="10200000" flipV="1">
                <a:off x="6021241" y="5022330"/>
                <a:ext cx="72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직선 화살표 연결선 526">
                <a:extLst>
                  <a:ext uri="{FF2B5EF4-FFF2-40B4-BE49-F238E27FC236}">
                    <a16:creationId xmlns:a16="http://schemas.microsoft.com/office/drawing/2014/main" id="{8B1CC686-00F5-434B-9C82-2B84EC004920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5938287" y="5487658"/>
                <a:ext cx="72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직선 화살표 연결선 527">
                <a:extLst>
                  <a:ext uri="{FF2B5EF4-FFF2-40B4-BE49-F238E27FC236}">
                    <a16:creationId xmlns:a16="http://schemas.microsoft.com/office/drawing/2014/main" id="{63CD6FAF-ED22-4A38-A284-2F3534AC9C66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0" flipV="1">
                <a:off x="6022350" y="4939515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직선 화살표 연결선 528">
                <a:extLst>
                  <a:ext uri="{FF2B5EF4-FFF2-40B4-BE49-F238E27FC236}">
                    <a16:creationId xmlns:a16="http://schemas.microsoft.com/office/drawing/2014/main" id="{2EEC463A-07C9-451B-8F5B-7B19A476C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9152" y="4942959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직선 화살표 연결선 529">
                <a:extLst>
                  <a:ext uri="{FF2B5EF4-FFF2-40B4-BE49-F238E27FC236}">
                    <a16:creationId xmlns:a16="http://schemas.microsoft.com/office/drawing/2014/main" id="{5DA20025-C6A0-47C0-8E2C-D849BBB962F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 flipV="1">
                <a:off x="5945846" y="5496972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5A4C55FB-4732-4CDE-87B4-885BDBBEE973}"/>
                  </a:ext>
                </a:extLst>
              </p:cNvPr>
              <p:cNvSpPr txBox="1"/>
              <p:nvPr/>
            </p:nvSpPr>
            <p:spPr>
              <a:xfrm>
                <a:off x="6065797" y="5786657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AAE97435-CEF9-4107-812E-E953B0A608E3}"/>
                  </a:ext>
                </a:extLst>
              </p:cNvPr>
              <p:cNvSpPr txBox="1"/>
              <p:nvPr/>
            </p:nvSpPr>
            <p:spPr>
              <a:xfrm>
                <a:off x="6283777" y="4481304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61" name="그룹 460">
              <a:extLst>
                <a:ext uri="{FF2B5EF4-FFF2-40B4-BE49-F238E27FC236}">
                  <a16:creationId xmlns:a16="http://schemas.microsoft.com/office/drawing/2014/main" id="{1E10400C-600C-4322-A63D-29FF554DAF3B}"/>
                </a:ext>
              </a:extLst>
            </p:cNvPr>
            <p:cNvGrpSpPr/>
            <p:nvPr/>
          </p:nvGrpSpPr>
          <p:grpSpPr>
            <a:xfrm>
              <a:off x="6245502" y="1330486"/>
              <a:ext cx="4161294" cy="3896311"/>
              <a:chOff x="6245502" y="1330486"/>
              <a:chExt cx="4161294" cy="3896311"/>
            </a:xfrm>
          </p:grpSpPr>
          <p:sp>
            <p:nvSpPr>
              <p:cNvPr id="486" name="원호 485">
                <a:extLst>
                  <a:ext uri="{FF2B5EF4-FFF2-40B4-BE49-F238E27FC236}">
                    <a16:creationId xmlns:a16="http://schemas.microsoft.com/office/drawing/2014/main" id="{D1045B59-F983-4E4B-A54E-BFE304BFB6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898877" y="1437640"/>
                <a:ext cx="900000" cy="900000"/>
              </a:xfrm>
              <a:prstGeom prst="arc">
                <a:avLst>
                  <a:gd name="adj1" fmla="val 20433783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C143C"/>
                  </a:solidFill>
                </a:endParaRPr>
              </a:p>
            </p:txBody>
          </p:sp>
          <p:sp>
            <p:nvSpPr>
              <p:cNvPr id="487" name="원호 486">
                <a:extLst>
                  <a:ext uri="{FF2B5EF4-FFF2-40B4-BE49-F238E27FC236}">
                    <a16:creationId xmlns:a16="http://schemas.microsoft.com/office/drawing/2014/main" id="{DBCA39F7-4A43-4EAC-83A6-888B8CDC4D0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35601" y="2168474"/>
                <a:ext cx="540000" cy="540000"/>
              </a:xfrm>
              <a:prstGeom prst="arc">
                <a:avLst>
                  <a:gd name="adj1" fmla="val 18165404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부분 원형 487">
                <a:extLst>
                  <a:ext uri="{FF2B5EF4-FFF2-40B4-BE49-F238E27FC236}">
                    <a16:creationId xmlns:a16="http://schemas.microsoft.com/office/drawing/2014/main" id="{EDD1568D-2C3C-4A08-9C6E-8CC3594457FF}"/>
                  </a:ext>
                </a:extLst>
              </p:cNvPr>
              <p:cNvSpPr/>
              <p:nvPr/>
            </p:nvSpPr>
            <p:spPr>
              <a:xfrm>
                <a:off x="6806796" y="1626797"/>
                <a:ext cx="3600000" cy="3600000"/>
              </a:xfrm>
              <a:prstGeom prst="pie">
                <a:avLst>
                  <a:gd name="adj1" fmla="val 1080019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9" name="직선 연결선 488">
                <a:extLst>
                  <a:ext uri="{FF2B5EF4-FFF2-40B4-BE49-F238E27FC236}">
                    <a16:creationId xmlns:a16="http://schemas.microsoft.com/office/drawing/2014/main" id="{0FA0E8F6-7C8D-4FA6-82B2-4D067982C90A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7017357" y="2848288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0" name="원호 489">
                <a:extLst>
                  <a:ext uri="{FF2B5EF4-FFF2-40B4-BE49-F238E27FC236}">
                    <a16:creationId xmlns:a16="http://schemas.microsoft.com/office/drawing/2014/main" id="{720E60CF-D961-4023-8B94-BFD74F523F7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72302" y="3072375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1" name="TextBox 490">
                    <a:extLst>
                      <a:ext uri="{FF2B5EF4-FFF2-40B4-BE49-F238E27FC236}">
                        <a16:creationId xmlns:a16="http://schemas.microsoft.com/office/drawing/2014/main" id="{8C04811A-98A2-4595-BBDC-F6A91A057763}"/>
                      </a:ext>
                    </a:extLst>
                  </p:cNvPr>
                  <p:cNvSpPr txBox="1"/>
                  <p:nvPr/>
                </p:nvSpPr>
                <p:spPr>
                  <a:xfrm>
                    <a:off x="7838897" y="3160115"/>
                    <a:ext cx="37510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𝑳𝒂𝒕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5C994ABD-1B58-4C75-B3D8-8F1E3651D6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897" y="3160115"/>
                    <a:ext cx="375103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836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2" name="직선 연결선 491">
                <a:extLst>
                  <a:ext uri="{FF2B5EF4-FFF2-40B4-BE49-F238E27FC236}">
                    <a16:creationId xmlns:a16="http://schemas.microsoft.com/office/drawing/2014/main" id="{A7C4CA4A-9361-4A9F-9876-01C8DE9A45D5}"/>
                  </a:ext>
                </a:extLst>
              </p:cNvPr>
              <p:cNvCxnSpPr>
                <a:cxnSpLocks/>
              </p:cNvCxnSpPr>
              <p:nvPr/>
            </p:nvCxnSpPr>
            <p:spPr>
              <a:xfrm rot="7800000">
                <a:off x="6516630" y="2252607"/>
                <a:ext cx="14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직선 연결선 492">
                <a:extLst>
                  <a:ext uri="{FF2B5EF4-FFF2-40B4-BE49-F238E27FC236}">
                    <a16:creationId xmlns:a16="http://schemas.microsoft.com/office/drawing/2014/main" id="{8D7AB773-87AB-4DD1-8974-5C037185F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54336" y="2443240"/>
                <a:ext cx="5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직선 연결선 493">
                <a:extLst>
                  <a:ext uri="{FF2B5EF4-FFF2-40B4-BE49-F238E27FC236}">
                    <a16:creationId xmlns:a16="http://schemas.microsoft.com/office/drawing/2014/main" id="{858FA844-0FF6-4F54-8E6C-56ED020705B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49084" y="1893074"/>
                <a:ext cx="100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44D65301-E871-451B-B868-0F940192940E}"/>
                  </a:ext>
                </a:extLst>
              </p:cNvPr>
              <p:cNvGrpSpPr/>
              <p:nvPr/>
            </p:nvGrpSpPr>
            <p:grpSpPr>
              <a:xfrm rot="2400000">
                <a:off x="7128991" y="1498674"/>
                <a:ext cx="704" cy="1369703"/>
                <a:chOff x="4479302" y="2712391"/>
                <a:chExt cx="704" cy="680987"/>
              </a:xfrm>
            </p:grpSpPr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78F17B77-DD15-4FF0-8DA8-283BC6DA7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09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 509">
                  <a:extLst>
                    <a:ext uri="{FF2B5EF4-FFF2-40B4-BE49-F238E27FC236}">
                      <a16:creationId xmlns:a16="http://schemas.microsoft.com/office/drawing/2014/main" id="{0065CB1F-BA31-4352-B4E0-8986FFDFD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6" name="원호 495">
                <a:extLst>
                  <a:ext uri="{FF2B5EF4-FFF2-40B4-BE49-F238E27FC236}">
                    <a16:creationId xmlns:a16="http://schemas.microsoft.com/office/drawing/2014/main" id="{F59CED77-35E6-49CF-BCD7-C2D0CB8CD1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0000" flipH="1">
                <a:off x="7092344" y="1759284"/>
                <a:ext cx="540000" cy="540000"/>
              </a:xfrm>
              <a:prstGeom prst="arc">
                <a:avLst>
                  <a:gd name="adj1" fmla="val 20990024"/>
                  <a:gd name="adj2" fmla="val 1864116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7" name="직선 화살표 연결선 496">
                <a:extLst>
                  <a:ext uri="{FF2B5EF4-FFF2-40B4-BE49-F238E27FC236}">
                    <a16:creationId xmlns:a16="http://schemas.microsoft.com/office/drawing/2014/main" id="{ACC7A05D-B295-44C1-854C-5EBF750E903E}"/>
                  </a:ext>
                </a:extLst>
              </p:cNvPr>
              <p:cNvCxnSpPr>
                <a:cxnSpLocks/>
                <a:endCxn id="498" idx="1"/>
              </p:cNvCxnSpPr>
              <p:nvPr/>
            </p:nvCxnSpPr>
            <p:spPr>
              <a:xfrm flipV="1">
                <a:off x="7493576" y="1555534"/>
                <a:ext cx="267377" cy="2252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B5FD410-B781-4731-B172-6E0FE018BCA8}"/>
                      </a:ext>
                    </a:extLst>
                  </p:cNvPr>
                  <p:cNvSpPr txBox="1"/>
                  <p:nvPr/>
                </p:nvSpPr>
                <p:spPr>
                  <a:xfrm>
                    <a:off x="7760953" y="1417034"/>
                    <a:ext cx="2752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9" name="TextBox 348">
                    <a:extLst>
                      <a:ext uri="{FF2B5EF4-FFF2-40B4-BE49-F238E27FC236}">
                        <a16:creationId xmlns:a16="http://schemas.microsoft.com/office/drawing/2014/main" id="{B3E553BE-131E-4364-9F63-953BEB75EA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0953" y="1417034"/>
                    <a:ext cx="275204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7778" r="-222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4F29E25C-BC2B-41F4-9098-309AC9B2C7AE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029" y="2145873"/>
                    <a:ext cx="2604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5C19E2C4-CDB0-4343-9FE8-CEF4483AE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029" y="2145873"/>
                    <a:ext cx="260456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0930" r="-4651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0" name="직선 화살표 연결선 499">
                <a:extLst>
                  <a:ext uri="{FF2B5EF4-FFF2-40B4-BE49-F238E27FC236}">
                    <a16:creationId xmlns:a16="http://schemas.microsoft.com/office/drawing/2014/main" id="{B8156EA3-A8D8-4779-BF3A-B57EB5886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5502" y="1893075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직선 화살표 연결선 500">
                <a:extLst>
                  <a:ext uri="{FF2B5EF4-FFF2-40B4-BE49-F238E27FC236}">
                    <a16:creationId xmlns:a16="http://schemas.microsoft.com/office/drawing/2014/main" id="{16F60ACD-5D28-4FA7-B3F6-5A2754F85C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5502" y="244324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직선 화살표 연결선 501">
                <a:extLst>
                  <a:ext uri="{FF2B5EF4-FFF2-40B4-BE49-F238E27FC236}">
                    <a16:creationId xmlns:a16="http://schemas.microsoft.com/office/drawing/2014/main" id="{F7B50A8F-03CF-427F-B709-242DD475B31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484230" y="1739171"/>
                <a:ext cx="90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3" name="타원 502">
                <a:extLst>
                  <a:ext uri="{FF2B5EF4-FFF2-40B4-BE49-F238E27FC236}">
                    <a16:creationId xmlns:a16="http://schemas.microsoft.com/office/drawing/2014/main" id="{7AE6931A-04CC-457F-81A5-121509E346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6337" y="335772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4" name="직선 화살표 연결선 503">
                <a:extLst>
                  <a:ext uri="{FF2B5EF4-FFF2-40B4-BE49-F238E27FC236}">
                    <a16:creationId xmlns:a16="http://schemas.microsoft.com/office/drawing/2014/main" id="{B5A574A7-DF98-48F4-A9E0-803737BB57DF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462336" y="2193825"/>
                <a:ext cx="576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직선 화살표 연결선 504">
                <a:extLst>
                  <a:ext uri="{FF2B5EF4-FFF2-40B4-BE49-F238E27FC236}">
                    <a16:creationId xmlns:a16="http://schemas.microsoft.com/office/drawing/2014/main" id="{D09CD6EF-1045-4BFE-AB4D-BDD2C0ABDC3C}"/>
                  </a:ext>
                </a:extLst>
              </p:cNvPr>
              <p:cNvCxnSpPr>
                <a:cxnSpLocks/>
              </p:cNvCxnSpPr>
              <p:nvPr/>
            </p:nvCxnSpPr>
            <p:spPr>
              <a:xfrm rot="17400000" flipV="1">
                <a:off x="6682188" y="1563915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직선 화살표 연결선 505">
                <a:extLst>
                  <a:ext uri="{FF2B5EF4-FFF2-40B4-BE49-F238E27FC236}">
                    <a16:creationId xmlns:a16="http://schemas.microsoft.com/office/drawing/2014/main" id="{C4BF196A-DC1F-4E00-877C-F90A59F8DAA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 flipV="1">
                <a:off x="6446806" y="2131007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5B8EC263-414C-4A9B-BCC7-C5CA1F784255}"/>
                  </a:ext>
                </a:extLst>
              </p:cNvPr>
              <p:cNvSpPr txBox="1"/>
              <p:nvPr/>
            </p:nvSpPr>
            <p:spPr>
              <a:xfrm>
                <a:off x="7218625" y="1330486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4870235B-D9F7-4A09-9FC7-5DBD14387385}"/>
                  </a:ext>
                </a:extLst>
              </p:cNvPr>
              <p:cNvSpPr txBox="1"/>
              <p:nvPr/>
            </p:nvSpPr>
            <p:spPr>
              <a:xfrm>
                <a:off x="6351540" y="2588717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62" name="그룹 461">
              <a:extLst>
                <a:ext uri="{FF2B5EF4-FFF2-40B4-BE49-F238E27FC236}">
                  <a16:creationId xmlns:a16="http://schemas.microsoft.com/office/drawing/2014/main" id="{30807198-5BCC-41E3-8626-5FADB05CECD9}"/>
                </a:ext>
              </a:extLst>
            </p:cNvPr>
            <p:cNvGrpSpPr/>
            <p:nvPr/>
          </p:nvGrpSpPr>
          <p:grpSpPr>
            <a:xfrm>
              <a:off x="3828820" y="1753545"/>
              <a:ext cx="1951144" cy="1262754"/>
              <a:chOff x="3828820" y="1753545"/>
              <a:chExt cx="1951144" cy="12627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5" name="TextBox 474">
                    <a:extLst>
                      <a:ext uri="{FF2B5EF4-FFF2-40B4-BE49-F238E27FC236}">
                        <a16:creationId xmlns:a16="http://schemas.microsoft.com/office/drawing/2014/main" id="{1A2B9A39-A382-4B7B-A721-2EA2409310C9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820" y="2247527"/>
                    <a:ext cx="47012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90A7F535-760A-492E-8E3F-83BABC77B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820" y="2247527"/>
                    <a:ext cx="470129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46AB1ECF-85C5-4425-A51F-DA6397DC9222}"/>
                  </a:ext>
                </a:extLst>
              </p:cNvPr>
              <p:cNvSpPr txBox="1"/>
              <p:nvPr/>
            </p:nvSpPr>
            <p:spPr>
              <a:xfrm>
                <a:off x="4733563" y="1941532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9E237AC6-AB02-4FAB-BDB9-D6480D0A7F22}"/>
                  </a:ext>
                </a:extLst>
              </p:cNvPr>
              <p:cNvSpPr txBox="1"/>
              <p:nvPr/>
            </p:nvSpPr>
            <p:spPr>
              <a:xfrm>
                <a:off x="4738560" y="2615076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B73C633B-A186-4ADA-ADB1-86A6912C8FEE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1910755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rgbClr val="DC143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688F8895-12E7-4FDF-A18E-4202A720C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1910755"/>
                    <a:ext cx="436466" cy="43088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AD21D966-D737-456B-AF45-21D23A39A75B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2584299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0D90E136-E0EB-4EF4-B666-3414602AAB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2584299"/>
                    <a:ext cx="436466" cy="430887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0" name="별: 꼭짓점 5개 479">
                <a:extLst>
                  <a:ext uri="{FF2B5EF4-FFF2-40B4-BE49-F238E27FC236}">
                    <a16:creationId xmlns:a16="http://schemas.microsoft.com/office/drawing/2014/main" id="{D01EFADF-D8B0-4947-A421-5F025F2B88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00000">
                <a:off x="4568991" y="1753545"/>
                <a:ext cx="360000" cy="360000"/>
              </a:xfrm>
              <a:prstGeom prst="star5">
                <a:avLst/>
              </a:prstGeom>
              <a:solidFill>
                <a:srgbClr val="DC14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1" name="연결선: 꺾임 480">
                <a:extLst>
                  <a:ext uri="{FF2B5EF4-FFF2-40B4-BE49-F238E27FC236}">
                    <a16:creationId xmlns:a16="http://schemas.microsoft.com/office/drawing/2014/main" id="{7A1D4EF0-1933-452D-8DED-5A1C02CDEF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777078" y="2126198"/>
                <a:ext cx="7200" cy="673544"/>
              </a:xfrm>
              <a:prstGeom prst="bentConnector3">
                <a:avLst>
                  <a:gd name="adj1" fmla="val -15249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직선 연결선 481">
                <a:extLst>
                  <a:ext uri="{FF2B5EF4-FFF2-40B4-BE49-F238E27FC236}">
                    <a16:creationId xmlns:a16="http://schemas.microsoft.com/office/drawing/2014/main" id="{AE7D6BC3-BDD6-4C1F-A20B-483028B7C4CD}"/>
                  </a:ext>
                </a:extLst>
              </p:cNvPr>
              <p:cNvCxnSpPr/>
              <p:nvPr/>
            </p:nvCxnSpPr>
            <p:spPr>
              <a:xfrm flipV="1">
                <a:off x="4520163" y="2458879"/>
                <a:ext cx="1344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화살표: 아래쪽 482">
                <a:extLst>
                  <a:ext uri="{FF2B5EF4-FFF2-40B4-BE49-F238E27FC236}">
                    <a16:creationId xmlns:a16="http://schemas.microsoft.com/office/drawing/2014/main" id="{79F0CD77-4BEE-4E14-85DF-020B7AC20B4F}"/>
                  </a:ext>
                </a:extLst>
              </p:cNvPr>
              <p:cNvSpPr/>
              <p:nvPr/>
            </p:nvSpPr>
            <p:spPr>
              <a:xfrm>
                <a:off x="4289248" y="2247527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화살표: 아래쪽 483">
                <a:extLst>
                  <a:ext uri="{FF2B5EF4-FFF2-40B4-BE49-F238E27FC236}">
                    <a16:creationId xmlns:a16="http://schemas.microsoft.com/office/drawing/2014/main" id="{0158DA6C-5A13-4F19-A5CD-48F87E59783F}"/>
                  </a:ext>
                </a:extLst>
              </p:cNvPr>
              <p:cNvSpPr/>
              <p:nvPr/>
            </p:nvSpPr>
            <p:spPr>
              <a:xfrm>
                <a:off x="5637783" y="2584299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화살표: 아래쪽 484">
                <a:extLst>
                  <a:ext uri="{FF2B5EF4-FFF2-40B4-BE49-F238E27FC236}">
                    <a16:creationId xmlns:a16="http://schemas.microsoft.com/office/drawing/2014/main" id="{76C140C1-B642-4D54-BC02-AAD43B3F5BE7}"/>
                  </a:ext>
                </a:extLst>
              </p:cNvPr>
              <p:cNvSpPr/>
              <p:nvPr/>
            </p:nvSpPr>
            <p:spPr>
              <a:xfrm rot="10800000">
                <a:off x="5637783" y="1910756"/>
                <a:ext cx="142181" cy="432000"/>
              </a:xfrm>
              <a:prstGeom prst="downArrow">
                <a:avLst/>
              </a:prstGeom>
              <a:solidFill>
                <a:srgbClr val="DC14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EAAA2A8B-22E5-48BF-BAEC-89C0A78984D9}"/>
                </a:ext>
              </a:extLst>
            </p:cNvPr>
            <p:cNvGrpSpPr/>
            <p:nvPr/>
          </p:nvGrpSpPr>
          <p:grpSpPr>
            <a:xfrm>
              <a:off x="3828820" y="4372219"/>
              <a:ext cx="1952258" cy="1105544"/>
              <a:chOff x="3828820" y="4372219"/>
              <a:chExt cx="1952258" cy="11055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id="{D038E6CB-B608-4308-A31F-02279D08A4D9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820" y="4708991"/>
                    <a:ext cx="47012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88F3A8DB-CA67-4AE3-BA69-C524BA937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820" y="4708991"/>
                    <a:ext cx="470129" cy="43088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C130EC64-75E5-46BE-B20B-237FB9DDACB7}"/>
                  </a:ext>
                </a:extLst>
              </p:cNvPr>
              <p:cNvSpPr txBox="1"/>
              <p:nvPr/>
            </p:nvSpPr>
            <p:spPr>
              <a:xfrm>
                <a:off x="4733563" y="4402996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A122F915-25BC-4D89-9FC3-0418E0ED5BD3}"/>
                  </a:ext>
                </a:extLst>
              </p:cNvPr>
              <p:cNvSpPr txBox="1"/>
              <p:nvPr/>
            </p:nvSpPr>
            <p:spPr>
              <a:xfrm>
                <a:off x="4738560" y="5076540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8" name="TextBox 467">
                    <a:extLst>
                      <a:ext uri="{FF2B5EF4-FFF2-40B4-BE49-F238E27FC236}">
                        <a16:creationId xmlns:a16="http://schemas.microsoft.com/office/drawing/2014/main" id="{8E5155CC-C64F-4961-BB48-392F5879E488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4372219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2C905E0F-1FD1-41A7-9B5E-4B8E92F1EA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4372219"/>
                    <a:ext cx="436466" cy="43088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9" name="TextBox 468">
                    <a:extLst>
                      <a:ext uri="{FF2B5EF4-FFF2-40B4-BE49-F238E27FC236}">
                        <a16:creationId xmlns:a16="http://schemas.microsoft.com/office/drawing/2014/main" id="{7227D191-34DC-455E-99EE-01C11EEA9566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5045763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92EEA91-F0FC-4329-A04A-66D9C7094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5045763"/>
                    <a:ext cx="436466" cy="43088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0" name="연결선: 꺾임 469">
                <a:extLst>
                  <a:ext uri="{FF2B5EF4-FFF2-40B4-BE49-F238E27FC236}">
                    <a16:creationId xmlns:a16="http://schemas.microsoft.com/office/drawing/2014/main" id="{A3A45021-596C-41F3-A4C7-6EA6DC34A90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777079" y="4587662"/>
                <a:ext cx="7200" cy="673544"/>
              </a:xfrm>
              <a:prstGeom prst="bentConnector3">
                <a:avLst>
                  <a:gd name="adj1" fmla="val -15249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직선 연결선 470">
                <a:extLst>
                  <a:ext uri="{FF2B5EF4-FFF2-40B4-BE49-F238E27FC236}">
                    <a16:creationId xmlns:a16="http://schemas.microsoft.com/office/drawing/2014/main" id="{7B359496-D3E6-4CA3-97E8-141180845CA7}"/>
                  </a:ext>
                </a:extLst>
              </p:cNvPr>
              <p:cNvCxnSpPr/>
              <p:nvPr/>
            </p:nvCxnSpPr>
            <p:spPr>
              <a:xfrm flipV="1">
                <a:off x="4520163" y="4924434"/>
                <a:ext cx="1344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2" name="화살표: 아래쪽 471">
                <a:extLst>
                  <a:ext uri="{FF2B5EF4-FFF2-40B4-BE49-F238E27FC236}">
                    <a16:creationId xmlns:a16="http://schemas.microsoft.com/office/drawing/2014/main" id="{2DF50026-7154-4726-8F46-953A6232399C}"/>
                  </a:ext>
                </a:extLst>
              </p:cNvPr>
              <p:cNvSpPr/>
              <p:nvPr/>
            </p:nvSpPr>
            <p:spPr>
              <a:xfrm>
                <a:off x="4288654" y="4708991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화살표: 아래쪽 472">
                <a:extLst>
                  <a:ext uri="{FF2B5EF4-FFF2-40B4-BE49-F238E27FC236}">
                    <a16:creationId xmlns:a16="http://schemas.microsoft.com/office/drawing/2014/main" id="{A812405D-4738-4D8D-89A4-29D0574C49F3}"/>
                  </a:ext>
                </a:extLst>
              </p:cNvPr>
              <p:cNvSpPr/>
              <p:nvPr/>
            </p:nvSpPr>
            <p:spPr>
              <a:xfrm>
                <a:off x="5638897" y="5045763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화살표: 아래쪽 473">
                <a:extLst>
                  <a:ext uri="{FF2B5EF4-FFF2-40B4-BE49-F238E27FC236}">
                    <a16:creationId xmlns:a16="http://schemas.microsoft.com/office/drawing/2014/main" id="{1687F9E4-6508-476E-A898-040D124A0291}"/>
                  </a:ext>
                </a:extLst>
              </p:cNvPr>
              <p:cNvSpPr/>
              <p:nvPr/>
            </p:nvSpPr>
            <p:spPr>
              <a:xfrm>
                <a:off x="5638897" y="4372219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AA25213F-1B91-465F-901C-E4CEA193C4A6}"/>
                    </a:ext>
                  </a:extLst>
                </p:cNvPr>
                <p:cNvSpPr txBox="1"/>
                <p:nvPr/>
              </p:nvSpPr>
              <p:spPr>
                <a:xfrm>
                  <a:off x="3828820" y="3849684"/>
                  <a:ext cx="162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/>
                    <a:t>②</a:t>
                  </a:r>
                  <a:r>
                    <a:rPr lang="en-US" altLang="ko-KR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𝑳𝒂𝒕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898382E-71F6-4D51-B963-91D74208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820" y="3849684"/>
                  <a:ext cx="1620000" cy="369332"/>
                </a:xfrm>
                <a:prstGeom prst="rect">
                  <a:avLst/>
                </a:prstGeom>
                <a:blipFill>
                  <a:blip r:embed="rId31"/>
                  <a:stretch>
                    <a:fillRect l="-3008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DD8D42-6974-432E-AF83-3A8796E2B366}"/>
              </a:ext>
            </a:extLst>
          </p:cNvPr>
          <p:cNvGrpSpPr/>
          <p:nvPr/>
        </p:nvGrpSpPr>
        <p:grpSpPr>
          <a:xfrm>
            <a:off x="252000" y="2200699"/>
            <a:ext cx="8640000" cy="2456603"/>
            <a:chOff x="252000" y="2200699"/>
            <a:chExt cx="8640000" cy="24566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F545E3-CACA-40CE-9E06-01BCB23D6486}"/>
                </a:ext>
              </a:extLst>
            </p:cNvPr>
            <p:cNvSpPr/>
            <p:nvPr/>
          </p:nvSpPr>
          <p:spPr>
            <a:xfrm>
              <a:off x="252000" y="2200699"/>
              <a:ext cx="8640000" cy="2456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910ED7-42CB-4646-ACE5-A0B0E7062512}"/>
                </a:ext>
              </a:extLst>
            </p:cNvPr>
            <p:cNvGrpSpPr/>
            <p:nvPr/>
          </p:nvGrpSpPr>
          <p:grpSpPr>
            <a:xfrm>
              <a:off x="1094393" y="3024466"/>
              <a:ext cx="6955214" cy="809068"/>
              <a:chOff x="1094393" y="3024466"/>
              <a:chExt cx="6955214" cy="8090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AE83EE5-C477-4106-9B9C-8FB4AE988CC8}"/>
                      </a:ext>
                    </a:extLst>
                  </p:cNvPr>
                  <p:cNvSpPr/>
                  <p:nvPr/>
                </p:nvSpPr>
                <p:spPr>
                  <a:xfrm>
                    <a:off x="1094393" y="3034244"/>
                    <a:ext cx="1307089" cy="7895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𝑂𝑀𝐴𝑇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AE83EE5-C477-4106-9B9C-8FB4AE988C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393" y="3034244"/>
                    <a:ext cx="1307089" cy="78951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92E5ED25-DD35-4056-96A1-15482D4FB2CA}"/>
                      </a:ext>
                    </a:extLst>
                  </p:cNvPr>
                  <p:cNvSpPr/>
                  <p:nvPr/>
                </p:nvSpPr>
                <p:spPr>
                  <a:xfrm>
                    <a:off x="2832190" y="3034341"/>
                    <a:ext cx="713657" cy="7893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92E5ED25-DD35-4056-96A1-15482D4FB2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190" y="3034341"/>
                    <a:ext cx="713657" cy="78931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1DB136D-5DDC-4DE8-8DB3-F08221EEA7A8}"/>
                      </a:ext>
                    </a:extLst>
                  </p:cNvPr>
                  <p:cNvSpPr/>
                  <p:nvPr/>
                </p:nvSpPr>
                <p:spPr>
                  <a:xfrm>
                    <a:off x="3976555" y="3024466"/>
                    <a:ext cx="1324658" cy="8090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𝑓𝑙𝑢𝑥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1DB136D-5DDC-4DE8-8DB3-F08221EEA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555" y="3024466"/>
                    <a:ext cx="1324658" cy="80906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4E7E1321-AEFC-4D7E-972A-687A4592AC10}"/>
                      </a:ext>
                    </a:extLst>
                  </p:cNvPr>
                  <p:cNvSpPr/>
                  <p:nvPr/>
                </p:nvSpPr>
                <p:spPr>
                  <a:xfrm>
                    <a:off x="5731921" y="3024466"/>
                    <a:ext cx="2317686" cy="8090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𝑚𝑎𝑡𝑢𝑟𝑎𝑡𝑖𝑜𝑛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4E7E1321-AEFC-4D7E-972A-687A4592AC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921" y="3024466"/>
                    <a:ext cx="2317686" cy="809068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2EC9C871-0742-4D4F-A90D-F055FA0A162A}"/>
                  </a:ext>
                </a:extLst>
              </p:cNvPr>
              <p:cNvSpPr/>
              <p:nvPr/>
            </p:nvSpPr>
            <p:spPr>
              <a:xfrm>
                <a:off x="2436836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0" name="화살표: 오른쪽 139">
                <a:extLst>
                  <a:ext uri="{FF2B5EF4-FFF2-40B4-BE49-F238E27FC236}">
                    <a16:creationId xmlns:a16="http://schemas.microsoft.com/office/drawing/2014/main" id="{C742A398-857A-427E-8F5F-1A2A92006DB4}"/>
                  </a:ext>
                </a:extLst>
              </p:cNvPr>
              <p:cNvSpPr/>
              <p:nvPr/>
            </p:nvSpPr>
            <p:spPr>
              <a:xfrm>
                <a:off x="3581201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화살표: 오른쪽 140">
                <a:extLst>
                  <a:ext uri="{FF2B5EF4-FFF2-40B4-BE49-F238E27FC236}">
                    <a16:creationId xmlns:a16="http://schemas.microsoft.com/office/drawing/2014/main" id="{FBFAB732-CCD3-434E-A48E-D7E9C8F55497}"/>
                  </a:ext>
                </a:extLst>
              </p:cNvPr>
              <p:cNvSpPr/>
              <p:nvPr/>
            </p:nvSpPr>
            <p:spPr>
              <a:xfrm>
                <a:off x="5336567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891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B2CC117-4BE1-4A2F-84DC-5A4A58B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346C3-7F96-46A6-81FF-3187C7C3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EF01E-05FA-4020-9ADC-AAD2F431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04978-1A2B-43D9-8A5C-CA68560C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8423B0-5AF0-422A-BC39-EFB65015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</p:spPr>
        <p:txBody>
          <a:bodyPr anchor="ctr">
            <a:normAutofit/>
          </a:bodyPr>
          <a:lstStyle/>
          <a:p>
            <a:r>
              <a:rPr lang="en-US" altLang="ko-KR" sz="1600" dirty="0"/>
              <a:t>Apply </a:t>
            </a:r>
            <a:r>
              <a:rPr lang="en-US" altLang="ko-KR" sz="1600" b="1" dirty="0"/>
              <a:t>the automated and detailed processes</a:t>
            </a:r>
            <a:br>
              <a:rPr lang="en-US" altLang="ko-KR" sz="1600" b="1" dirty="0"/>
            </a:br>
            <a:r>
              <a:rPr lang="en-US" altLang="ko-KR" sz="1600" b="1" dirty="0"/>
              <a:t>—</a:t>
            </a:r>
            <a:r>
              <a:rPr lang="en-US" altLang="ko-KR" sz="1600" dirty="0"/>
              <a:t>finding rim, defining inner structure, and</a:t>
            </a:r>
            <a:r>
              <a:rPr lang="ko-KR" altLang="en-US" sz="1600" dirty="0"/>
              <a:t> </a:t>
            </a:r>
            <a:r>
              <a:rPr lang="en-US" altLang="ko-KR" sz="1600" dirty="0"/>
              <a:t>dividing wall-quadrants.</a:t>
            </a:r>
          </a:p>
          <a:p>
            <a:r>
              <a:rPr lang="en-US" altLang="ko-KR" sz="1600" dirty="0"/>
              <a:t>A total of </a:t>
            </a:r>
            <a:r>
              <a:rPr lang="en-US" altLang="ko-KR" sz="1600" b="1" dirty="0"/>
              <a:t>26,802 craters ranging from 2 to 150 km in diameter</a:t>
            </a:r>
            <a:r>
              <a:rPr lang="en-US" altLang="ko-KR" sz="1600" dirty="0"/>
              <a:t> are used.</a:t>
            </a:r>
          </a:p>
          <a:p>
            <a:r>
              <a:rPr lang="en-US" altLang="ko-KR" sz="1600" b="1" dirty="0"/>
              <a:t>Ensure higher statistical significance</a:t>
            </a:r>
            <a:r>
              <a:rPr lang="en-US" altLang="ko-KR" sz="1600" dirty="0"/>
              <a:t> by reproducing the previous study with more samples.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Perform </a:t>
            </a:r>
            <a:r>
              <a:rPr lang="en-US" altLang="ko-KR" sz="1600" b="1" dirty="0"/>
              <a:t>temporal analysis with OMAT</a:t>
            </a:r>
            <a:r>
              <a:rPr lang="en-US" altLang="ko-KR" sz="1600" dirty="0"/>
              <a:t> as well as spatial analysis.</a:t>
            </a:r>
          </a:p>
          <a:p>
            <a:r>
              <a:rPr lang="en-US" altLang="ko-KR" sz="1600" dirty="0"/>
              <a:t>In the case of east and west wall of craters, </a:t>
            </a:r>
            <a:br>
              <a:rPr lang="en-US" altLang="ko-KR" sz="1600" dirty="0"/>
            </a:br>
            <a:r>
              <a:rPr lang="en-US" altLang="ko-KR" sz="1600" b="1" dirty="0"/>
              <a:t>the slope decreases faster at low latitude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Only when slope of crater wall is higher than the latitude,</a:t>
            </a:r>
            <a:br>
              <a:rPr lang="en-US" altLang="ko-KR" sz="1600" dirty="0"/>
            </a:br>
            <a:r>
              <a:rPr lang="en-US" altLang="ko-KR" sz="1600" b="1" dirty="0"/>
              <a:t>equator-facing wall experiences stronger flux over time.</a:t>
            </a:r>
          </a:p>
        </p:txBody>
      </p:sp>
    </p:spTree>
    <p:extLst>
      <p:ext uri="{BB962C8B-B14F-4D97-AF65-F5344CB8AC3E}">
        <p14:creationId xmlns:p14="http://schemas.microsoft.com/office/powerpoint/2010/main" val="2992332013"/>
      </p:ext>
    </p:extLst>
  </p:cSld>
  <p:clrMapOvr>
    <a:masterClrMapping/>
  </p:clrMapOvr>
</p:sld>
</file>

<file path=ppt/theme/theme1.xml><?xml version="1.0" encoding="utf-8"?>
<a:theme xmlns:a="http://schemas.openxmlformats.org/drawingml/2006/main" name="kilhobaek-blue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lhobaek-blue" id="{BD1D0A74-3B66-45C8-8D97-B779F044A890}" vid="{2A8807C6-E382-4877-8FDF-4D0B9BB9D56E}"/>
    </a:ext>
  </a:extLst>
</a:theme>
</file>

<file path=ppt/theme/theme2.xml><?xml version="1.0" encoding="utf-8"?>
<a:theme xmlns:a="http://schemas.openxmlformats.org/drawingml/2006/main" name="1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kilhobaek-blue</Template>
  <TotalTime>8799</TotalTime>
  <Words>1341</Words>
  <Application>Microsoft Office PowerPoint</Application>
  <PresentationFormat>화면 슬라이드 쇼(4:3)</PresentationFormat>
  <Paragraphs>486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Cambria Math</vt:lpstr>
      <vt:lpstr>Arial</vt:lpstr>
      <vt:lpstr>맑은 고딕</vt:lpstr>
      <vt:lpstr>kilhobaek-blue</vt:lpstr>
      <vt:lpstr>1_master</vt:lpstr>
      <vt:lpstr>2_master</vt:lpstr>
      <vt:lpstr>3_master</vt:lpstr>
      <vt:lpstr>4_master</vt:lpstr>
      <vt:lpstr>5_master</vt:lpstr>
      <vt:lpstr>Optical properties on the walls of lunar craters larger than 2km</vt:lpstr>
      <vt:lpstr>Analysis using crater wall-quadrants</vt:lpstr>
      <vt:lpstr>Database &amp; Global Map</vt:lpstr>
      <vt:lpstr>Data Processing</vt:lpstr>
      <vt:lpstr>Compared to the previous study</vt:lpstr>
      <vt:lpstr>Reproducing the previous study</vt:lpstr>
      <vt:lpstr>Detailed Analysis (with Morphological Properties)</vt:lpstr>
      <vt:lpstr>OMAT vs Incident Angle(θ_i)</vt:lpstr>
      <vt:lpstr>Summary</vt:lpstr>
      <vt:lpstr>Research about the Moon</vt:lpstr>
      <vt:lpstr>Recent Studies</vt:lpstr>
      <vt:lpstr>Analysis using crater wall-quadrants</vt:lpstr>
      <vt:lpstr>Algorithms to define features of crater</vt:lpstr>
      <vt:lpstr>Compared to the previous study</vt:lpstr>
      <vt:lpstr>Compared to the previous study</vt:lpstr>
      <vt:lpstr>Detailed Analysis</vt:lpstr>
      <vt:lpstr>Which Properties do we use?</vt:lpstr>
      <vt:lpstr>OMAT vs Slope(θ_s)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백길호</dc:creator>
  <cp:lastModifiedBy>baek kilho</cp:lastModifiedBy>
  <cp:revision>456</cp:revision>
  <dcterms:created xsi:type="dcterms:W3CDTF">2021-10-05T07:15:16Z</dcterms:created>
  <dcterms:modified xsi:type="dcterms:W3CDTF">2022-05-01T07:46:13Z</dcterms:modified>
</cp:coreProperties>
</file>